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9FCBE47-53F1-45B7-BFD4-11830543CF23}">
  <a:tblStyle styleId="{89FCBE47-53F1-45B7-BFD4-11830543CF2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073F340-51EB-4C80-8F7D-0FED8DF10CDD}"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F7AB016-7F33-4B57-8985-B467A687851B}" styleName="Table_2">
    <a:wholeTbl>
      <a:tcTxStyle>
        <a:font>
          <a:latin typeface="Arial"/>
          <a:ea typeface="Arial"/>
          <a:cs typeface="Arial"/>
        </a:font>
        <a:srgbClr val="000000"/>
      </a:tcTxStyle>
      <a:tcStyle>
        <a:tcBdr>
          <a:left>
            <a:ln cap="flat" cmpd="sng" w="12700">
              <a:solidFill>
                <a:srgbClr val="9E9E9E"/>
              </a:solidFill>
              <a:prstDash val="solid"/>
              <a:round/>
              <a:headEnd len="sm" w="sm" type="none"/>
              <a:tailEnd len="sm" w="sm" type="none"/>
            </a:ln>
          </a:left>
          <a:right>
            <a:ln cap="flat" cmpd="sng" w="12700">
              <a:solidFill>
                <a:srgbClr val="9E9E9E"/>
              </a:solidFill>
              <a:prstDash val="solid"/>
              <a:round/>
              <a:headEnd len="sm" w="sm" type="none"/>
              <a:tailEnd len="sm" w="sm" type="none"/>
            </a:ln>
          </a:right>
          <a:top>
            <a:ln cap="flat" cmpd="sng" w="12700">
              <a:solidFill>
                <a:srgbClr val="9E9E9E"/>
              </a:solidFill>
              <a:prstDash val="solid"/>
              <a:round/>
              <a:headEnd len="sm" w="sm" type="none"/>
              <a:tailEnd len="sm" w="sm" type="none"/>
            </a:ln>
          </a:top>
          <a:bottom>
            <a:ln cap="flat" cmpd="sng" w="12700">
              <a:solidFill>
                <a:srgbClr val="9E9E9E"/>
              </a:solidFill>
              <a:prstDash val="solid"/>
              <a:round/>
              <a:headEnd len="sm" w="sm" type="none"/>
              <a:tailEnd len="sm" w="sm" type="none"/>
            </a:ln>
          </a:bottom>
          <a:insideH>
            <a:ln cap="flat" cmpd="sng" w="12700">
              <a:solidFill>
                <a:srgbClr val="9E9E9E"/>
              </a:solidFill>
              <a:prstDash val="solid"/>
              <a:round/>
              <a:headEnd len="sm" w="sm" type="none"/>
              <a:tailEnd len="sm" w="sm" type="none"/>
            </a:ln>
          </a:insideH>
          <a:insideV>
            <a:ln cap="flat" cmpd="sng" w="12700">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5211fe4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5211fe4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79eb65f1c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9eb65f1c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79eb65f1c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9eb65f1c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79eb65f1c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9eb65f1c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51b9cb88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51b9cb88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51b9cb887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51b9cb887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51b9cb8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51b9cb8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51b9cb8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51b9cb8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9eb65f1cb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9eb65f1cb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https://in.mathworks.com/help/images/image-quality-metrics.html#:~:text=over%20the%20image.-,No%2DReference%20Quality%20Metrics,to%20evaluate%20the%20image%20quality.&amp;text=A%20BRISQUE%20model%20is%20trained,the%20same%20type%20of%20distortion.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51b9cb88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51b9cb88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51b9cb88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51b9cb88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d51b9cb88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d51b9cb88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51b9cb887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51b9cb887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d51b9cb887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d51b9cb887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51b9cb88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d51b9cb88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51b9cb88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51b9cb88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51b9cb88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51b9cb88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79eb65f1c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9eb65f1c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79eb65f1c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9eb65f1c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17.png"/><Relationship Id="rId8"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8.png"/><Relationship Id="rId7" Type="http://schemas.openxmlformats.org/officeDocument/2006/relationships/image" Target="../media/image18.png"/><Relationship Id="rId8"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30.png"/><Relationship Id="rId7" Type="http://schemas.openxmlformats.org/officeDocument/2006/relationships/image" Target="../media/image29.png"/><Relationship Id="rId8"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15.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jpg"/><Relationship Id="rId4" Type="http://schemas.openxmlformats.org/officeDocument/2006/relationships/image" Target="../media/image2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Updates on Experiments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Models reviewed</a:t>
            </a:r>
            <a:endParaRPr/>
          </a:p>
        </p:txBody>
      </p:sp>
      <p:graphicFrame>
        <p:nvGraphicFramePr>
          <p:cNvPr id="130" name="Google Shape;130;p22"/>
          <p:cNvGraphicFramePr/>
          <p:nvPr/>
        </p:nvGraphicFramePr>
        <p:xfrm>
          <a:off x="394775" y="923875"/>
          <a:ext cx="3000000" cy="3000000"/>
        </p:xfrm>
        <a:graphic>
          <a:graphicData uri="http://schemas.openxmlformats.org/drawingml/2006/table">
            <a:tbl>
              <a:tblPr>
                <a:noFill/>
                <a:tableStyleId>{89FCBE47-53F1-45B7-BFD4-11830543CF23}</a:tableStyleId>
              </a:tblPr>
              <a:tblGrid>
                <a:gridCol w="1292875"/>
                <a:gridCol w="1961875"/>
                <a:gridCol w="1776475"/>
                <a:gridCol w="1677075"/>
                <a:gridCol w="1677075"/>
              </a:tblGrid>
              <a:tr h="729275">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en"/>
                        <a:t>EDSR</a:t>
                      </a:r>
                      <a:endParaRPr b="1"/>
                    </a:p>
                  </a:txBody>
                  <a:tcPr marT="91425" marB="91425" marR="91425" marL="91425"/>
                </a:tc>
                <a:tc>
                  <a:txBody>
                    <a:bodyPr/>
                    <a:lstStyle/>
                    <a:p>
                      <a:pPr indent="0" lvl="0" marL="0" rtl="0" algn="ctr">
                        <a:spcBef>
                          <a:spcPts val="0"/>
                        </a:spcBef>
                        <a:spcAft>
                          <a:spcPts val="0"/>
                        </a:spcAft>
                        <a:buNone/>
                      </a:pPr>
                      <a:r>
                        <a:rPr b="1" lang="en"/>
                        <a:t>RCAN</a:t>
                      </a:r>
                      <a:endParaRPr b="1"/>
                    </a:p>
                  </a:txBody>
                  <a:tcPr marT="91425" marB="91425" marR="91425" marL="91425"/>
                </a:tc>
                <a:tc>
                  <a:txBody>
                    <a:bodyPr/>
                    <a:lstStyle/>
                    <a:p>
                      <a:pPr indent="0" lvl="0" marL="0" rtl="0" algn="ctr">
                        <a:spcBef>
                          <a:spcPts val="0"/>
                        </a:spcBef>
                        <a:spcAft>
                          <a:spcPts val="0"/>
                        </a:spcAft>
                        <a:buNone/>
                      </a:pPr>
                      <a:r>
                        <a:rPr b="1" lang="en"/>
                        <a:t>SRGAN</a:t>
                      </a:r>
                      <a:endParaRPr b="1"/>
                    </a:p>
                  </a:txBody>
                  <a:tcPr marT="91425" marB="91425" marR="91425" marL="91425"/>
                </a:tc>
                <a:tc>
                  <a:txBody>
                    <a:bodyPr/>
                    <a:lstStyle/>
                    <a:p>
                      <a:pPr indent="0" lvl="0" marL="0" rtl="0" algn="ctr">
                        <a:spcBef>
                          <a:spcPts val="0"/>
                        </a:spcBef>
                        <a:spcAft>
                          <a:spcPts val="0"/>
                        </a:spcAft>
                        <a:buNone/>
                      </a:pPr>
                      <a:r>
                        <a:rPr b="1" lang="en"/>
                        <a:t>ESRGAN</a:t>
                      </a:r>
                      <a:endParaRPr b="1"/>
                    </a:p>
                  </a:txBody>
                  <a:tcPr marT="91425" marB="91425" marR="91425" marL="91425"/>
                </a:tc>
              </a:tr>
              <a:tr h="729275">
                <a:tc>
                  <a:txBody>
                    <a:bodyPr/>
                    <a:lstStyle/>
                    <a:p>
                      <a:pPr indent="0" lvl="0" marL="0" rtl="0" algn="l">
                        <a:spcBef>
                          <a:spcPts val="0"/>
                        </a:spcBef>
                        <a:spcAft>
                          <a:spcPts val="0"/>
                        </a:spcAft>
                        <a:buNone/>
                      </a:pPr>
                      <a:r>
                        <a:rPr b="1" lang="en" sz="1200"/>
                        <a:t>Model</a:t>
                      </a:r>
                      <a:endParaRPr b="1" sz="1200"/>
                    </a:p>
                  </a:txBody>
                  <a:tcPr marT="91425" marB="91425" marR="91425" marL="91425"/>
                </a:tc>
                <a:tc>
                  <a:txBody>
                    <a:bodyPr/>
                    <a:lstStyle/>
                    <a:p>
                      <a:pPr indent="0" lvl="0" marL="0" rtl="0" algn="l">
                        <a:spcBef>
                          <a:spcPts val="0"/>
                        </a:spcBef>
                        <a:spcAft>
                          <a:spcPts val="0"/>
                        </a:spcAft>
                        <a:buNone/>
                      </a:pPr>
                      <a:r>
                        <a:rPr lang="en" sz="1200"/>
                        <a:t>Used ResNets without BN to get SR image of same distribution as input.</a:t>
                      </a:r>
                      <a:endParaRPr sz="1200"/>
                    </a:p>
                  </a:txBody>
                  <a:tcPr marT="91425" marB="91425" marR="91425" marL="91425"/>
                </a:tc>
                <a:tc>
                  <a:txBody>
                    <a:bodyPr/>
                    <a:lstStyle/>
                    <a:p>
                      <a:pPr indent="0" lvl="0" marL="0" rtl="0" algn="l">
                        <a:spcBef>
                          <a:spcPts val="0"/>
                        </a:spcBef>
                        <a:spcAft>
                          <a:spcPts val="0"/>
                        </a:spcAft>
                        <a:buNone/>
                      </a:pPr>
                      <a:r>
                        <a:rPr lang="en" sz="1200"/>
                        <a:t>Used channel attention to learn inter-channel feature dependencies</a:t>
                      </a:r>
                      <a:endParaRPr sz="1200"/>
                    </a:p>
                  </a:txBody>
                  <a:tcPr marT="91425" marB="91425" marR="91425" marL="91425"/>
                </a:tc>
                <a:tc>
                  <a:txBody>
                    <a:bodyPr/>
                    <a:lstStyle/>
                    <a:p>
                      <a:pPr indent="0" lvl="0" marL="0" rtl="0" algn="l">
                        <a:spcBef>
                          <a:spcPts val="0"/>
                        </a:spcBef>
                        <a:spcAft>
                          <a:spcPts val="0"/>
                        </a:spcAft>
                        <a:buNone/>
                      </a:pPr>
                      <a:r>
                        <a:rPr lang="en" sz="1200"/>
                        <a:t>GAN based </a:t>
                      </a:r>
                      <a:r>
                        <a:rPr lang="en" sz="1200"/>
                        <a:t>approach with </a:t>
                      </a:r>
                      <a:r>
                        <a:rPr lang="en" sz="1200"/>
                        <a:t>Standard Discriminator</a:t>
                      </a:r>
                      <a:endParaRPr sz="1200"/>
                    </a:p>
                  </a:txBody>
                  <a:tcPr marT="91425" marB="91425" marR="91425" marL="91425"/>
                </a:tc>
                <a:tc>
                  <a:txBody>
                    <a:bodyPr/>
                    <a:lstStyle/>
                    <a:p>
                      <a:pPr indent="0" lvl="0" marL="0" rtl="0" algn="l">
                        <a:spcBef>
                          <a:spcPts val="0"/>
                        </a:spcBef>
                        <a:spcAft>
                          <a:spcPts val="0"/>
                        </a:spcAft>
                        <a:buNone/>
                      </a:pPr>
                      <a:r>
                        <a:rPr lang="en" sz="1200"/>
                        <a:t>Uses RRDB as basic units and relativistic discriminator</a:t>
                      </a:r>
                      <a:endParaRPr sz="1200"/>
                    </a:p>
                  </a:txBody>
                  <a:tcPr marT="91425" marB="91425" marR="91425" marL="91425"/>
                </a:tc>
              </a:tr>
              <a:tr h="729275">
                <a:tc>
                  <a:txBody>
                    <a:bodyPr/>
                    <a:lstStyle/>
                    <a:p>
                      <a:pPr indent="0" lvl="0" marL="0" rtl="0" algn="l">
                        <a:spcBef>
                          <a:spcPts val="0"/>
                        </a:spcBef>
                        <a:spcAft>
                          <a:spcPts val="0"/>
                        </a:spcAft>
                        <a:buNone/>
                      </a:pPr>
                      <a:r>
                        <a:rPr b="1" lang="en" sz="1200"/>
                        <a:t>Batch Normalization</a:t>
                      </a:r>
                      <a:endParaRPr b="1"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No</a:t>
                      </a:r>
                      <a:endParaRPr sz="1200">
                        <a:solidFill>
                          <a:schemeClr val="dk1"/>
                        </a:solidFill>
                      </a:endParaRPr>
                    </a:p>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No</a:t>
                      </a:r>
                      <a:endParaRPr sz="1200">
                        <a:solidFill>
                          <a:schemeClr val="dk1"/>
                        </a:solidFill>
                      </a:endParaRPr>
                    </a:p>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lang="en" sz="1200"/>
                        <a:t>Yes</a:t>
                      </a:r>
                      <a:endParaRPr sz="1200"/>
                    </a:p>
                  </a:txBody>
                  <a:tcPr marT="91425" marB="91425" marR="91425" marL="91425"/>
                </a:tc>
                <a:tc>
                  <a:txBody>
                    <a:bodyPr/>
                    <a:lstStyle/>
                    <a:p>
                      <a:pPr indent="0" lvl="0" marL="0" rtl="0" algn="l">
                        <a:spcBef>
                          <a:spcPts val="0"/>
                        </a:spcBef>
                        <a:spcAft>
                          <a:spcPts val="0"/>
                        </a:spcAft>
                        <a:buNone/>
                      </a:pPr>
                      <a:r>
                        <a:rPr lang="en" sz="1200"/>
                        <a:t>No</a:t>
                      </a:r>
                      <a:endParaRPr sz="1200"/>
                    </a:p>
                  </a:txBody>
                  <a:tcPr marT="91425" marB="91425" marR="91425" marL="91425"/>
                </a:tc>
              </a:tr>
              <a:tr h="729275">
                <a:tc>
                  <a:txBody>
                    <a:bodyPr/>
                    <a:lstStyle/>
                    <a:p>
                      <a:pPr indent="0" lvl="0" marL="0" rtl="0" algn="l">
                        <a:spcBef>
                          <a:spcPts val="0"/>
                        </a:spcBef>
                        <a:spcAft>
                          <a:spcPts val="0"/>
                        </a:spcAft>
                        <a:buNone/>
                      </a:pPr>
                      <a:r>
                        <a:rPr b="1" lang="en" sz="1200"/>
                        <a:t>Loss Function</a:t>
                      </a:r>
                      <a:endParaRPr b="1" sz="1200"/>
                    </a:p>
                  </a:txBody>
                  <a:tcPr marT="91425" marB="91425" marR="91425" marL="91425"/>
                </a:tc>
                <a:tc>
                  <a:txBody>
                    <a:bodyPr/>
                    <a:lstStyle/>
                    <a:p>
                      <a:pPr indent="0" lvl="0" marL="0" rtl="0" algn="l">
                        <a:spcBef>
                          <a:spcPts val="0"/>
                        </a:spcBef>
                        <a:spcAft>
                          <a:spcPts val="0"/>
                        </a:spcAft>
                        <a:buNone/>
                      </a:pPr>
                      <a:r>
                        <a:rPr lang="en" sz="1200"/>
                        <a:t>L1 Loss function</a:t>
                      </a:r>
                      <a:endParaRPr sz="1200"/>
                    </a:p>
                  </a:txBody>
                  <a:tcPr marT="91425" marB="91425" marR="91425" marL="91425"/>
                </a:tc>
                <a:tc>
                  <a:txBody>
                    <a:bodyPr/>
                    <a:lstStyle/>
                    <a:p>
                      <a:pPr indent="0" lvl="0" marL="0" rtl="0" algn="l">
                        <a:spcBef>
                          <a:spcPts val="0"/>
                        </a:spcBef>
                        <a:spcAft>
                          <a:spcPts val="0"/>
                        </a:spcAft>
                        <a:buNone/>
                      </a:pPr>
                      <a:r>
                        <a:rPr lang="en" sz="1200"/>
                        <a:t>L1 </a:t>
                      </a:r>
                      <a:r>
                        <a:rPr lang="en" sz="1200">
                          <a:solidFill>
                            <a:schemeClr val="dk1"/>
                          </a:solidFill>
                        </a:rPr>
                        <a:t>Loss function</a:t>
                      </a:r>
                      <a:endParaRPr sz="1200">
                        <a:solidFill>
                          <a:schemeClr val="dk1"/>
                        </a:solidFill>
                      </a:endParaRPr>
                    </a:p>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lang="en" sz="1200"/>
                        <a:t>Perceptual </a:t>
                      </a:r>
                      <a:r>
                        <a:rPr lang="en" sz="1200"/>
                        <a:t>Loss for generator, Min Max Loss for discriminator</a:t>
                      </a:r>
                      <a:endParaRPr sz="1200"/>
                    </a:p>
                  </a:txBody>
                  <a:tcPr marT="91425" marB="91425" marR="91425" marL="91425"/>
                </a:tc>
                <a:tc>
                  <a:txBody>
                    <a:bodyPr/>
                    <a:lstStyle/>
                    <a:p>
                      <a:pPr indent="0" lvl="0" marL="0" rtl="0" algn="l">
                        <a:spcBef>
                          <a:spcPts val="0"/>
                        </a:spcBef>
                        <a:spcAft>
                          <a:spcPts val="0"/>
                        </a:spcAft>
                        <a:buNone/>
                      </a:pPr>
                      <a:r>
                        <a:rPr lang="en" sz="1200"/>
                        <a:t>Perceptual</a:t>
                      </a:r>
                      <a:r>
                        <a:rPr lang="en" sz="1200"/>
                        <a:t> Loss (before activation layers)</a:t>
                      </a:r>
                      <a:endParaRPr sz="1200"/>
                    </a:p>
                  </a:txBody>
                  <a:tcPr marT="91425" marB="91425" marR="91425" marL="91425"/>
                </a:tc>
              </a:tr>
              <a:tr h="729275">
                <a:tc>
                  <a:txBody>
                    <a:bodyPr/>
                    <a:lstStyle/>
                    <a:p>
                      <a:pPr indent="0" lvl="0" marL="0" rtl="0" algn="l">
                        <a:spcBef>
                          <a:spcPts val="0"/>
                        </a:spcBef>
                        <a:spcAft>
                          <a:spcPts val="0"/>
                        </a:spcAft>
                        <a:buNone/>
                      </a:pPr>
                      <a:r>
                        <a:rPr b="1" lang="en" sz="1200"/>
                        <a:t>Author’s results on Set5 dataset</a:t>
                      </a:r>
                      <a:endParaRPr b="1"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PSNR: 32.46</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SSIM: 0.8968</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PSNR: 32.73</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SSIM: 0.9013</a:t>
                      </a:r>
                      <a:endParaRPr sz="1200"/>
                    </a:p>
                  </a:txBody>
                  <a:tcPr marT="91425" marB="91425" marR="91425" marL="91425"/>
                </a:tc>
                <a:tc>
                  <a:txBody>
                    <a:bodyPr/>
                    <a:lstStyle/>
                    <a:p>
                      <a:pPr indent="0" lvl="0" marL="0" rtl="0" algn="l">
                        <a:spcBef>
                          <a:spcPts val="0"/>
                        </a:spcBef>
                        <a:spcAft>
                          <a:spcPts val="0"/>
                        </a:spcAft>
                        <a:buNone/>
                      </a:pPr>
                      <a:r>
                        <a:rPr lang="en" sz="1200"/>
                        <a:t>PSNR: 29.40</a:t>
                      </a:r>
                      <a:endParaRPr sz="1200"/>
                    </a:p>
                    <a:p>
                      <a:pPr indent="0" lvl="0" marL="0" rtl="0" algn="l">
                        <a:spcBef>
                          <a:spcPts val="0"/>
                        </a:spcBef>
                        <a:spcAft>
                          <a:spcPts val="0"/>
                        </a:spcAft>
                        <a:buNone/>
                      </a:pPr>
                      <a:r>
                        <a:rPr lang="en" sz="1200"/>
                        <a:t>SSIM: 0.84</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PSNR: 32.73</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SSIM: 0.9011</a:t>
                      </a:r>
                      <a:endParaRPr sz="1200"/>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Architecture Hyperparameters</a:t>
            </a:r>
            <a:endParaRPr/>
          </a:p>
        </p:txBody>
      </p:sp>
      <p:graphicFrame>
        <p:nvGraphicFramePr>
          <p:cNvPr id="136" name="Google Shape;136;p23"/>
          <p:cNvGraphicFramePr/>
          <p:nvPr/>
        </p:nvGraphicFramePr>
        <p:xfrm>
          <a:off x="363350" y="789125"/>
          <a:ext cx="3000000" cy="3000000"/>
        </p:xfrm>
        <a:graphic>
          <a:graphicData uri="http://schemas.openxmlformats.org/drawingml/2006/table">
            <a:tbl>
              <a:tblPr>
                <a:noFill/>
                <a:tableStyleId>{89FCBE47-53F1-45B7-BFD4-11830543CF23}</a:tableStyleId>
              </a:tblPr>
              <a:tblGrid>
                <a:gridCol w="2492775"/>
                <a:gridCol w="1502850"/>
                <a:gridCol w="1272775"/>
                <a:gridCol w="1508250"/>
                <a:gridCol w="1409075"/>
              </a:tblGrid>
              <a:tr h="396200">
                <a:tc>
                  <a:txBody>
                    <a:bodyPr/>
                    <a:lstStyle/>
                    <a:p>
                      <a:pPr indent="0" lvl="0" marL="0" rtl="0" algn="ctr">
                        <a:spcBef>
                          <a:spcPts val="0"/>
                        </a:spcBef>
                        <a:spcAft>
                          <a:spcPts val="0"/>
                        </a:spcAft>
                        <a:buNone/>
                      </a:pPr>
                      <a:r>
                        <a:rPr b="1" lang="en"/>
                        <a:t>Hyper Param</a:t>
                      </a:r>
                      <a:endParaRPr b="1"/>
                    </a:p>
                  </a:txBody>
                  <a:tcPr marT="91425" marB="91425" marR="91425" marL="91425"/>
                </a:tc>
                <a:tc>
                  <a:txBody>
                    <a:bodyPr/>
                    <a:lstStyle/>
                    <a:p>
                      <a:pPr indent="0" lvl="0" marL="0" rtl="0" algn="ctr">
                        <a:spcBef>
                          <a:spcPts val="0"/>
                        </a:spcBef>
                        <a:spcAft>
                          <a:spcPts val="0"/>
                        </a:spcAft>
                        <a:buNone/>
                      </a:pPr>
                      <a:r>
                        <a:rPr b="1" lang="en"/>
                        <a:t>EDSR</a:t>
                      </a:r>
                      <a:endParaRPr b="1"/>
                    </a:p>
                  </a:txBody>
                  <a:tcPr marT="91425" marB="91425" marR="91425" marL="91425"/>
                </a:tc>
                <a:tc>
                  <a:txBody>
                    <a:bodyPr/>
                    <a:lstStyle/>
                    <a:p>
                      <a:pPr indent="0" lvl="0" marL="0" rtl="0" algn="ctr">
                        <a:spcBef>
                          <a:spcPts val="0"/>
                        </a:spcBef>
                        <a:spcAft>
                          <a:spcPts val="0"/>
                        </a:spcAft>
                        <a:buNone/>
                      </a:pPr>
                      <a:r>
                        <a:rPr b="1" lang="en"/>
                        <a:t>RCAN</a:t>
                      </a:r>
                      <a:endParaRPr b="1"/>
                    </a:p>
                  </a:txBody>
                  <a:tcPr marT="91425" marB="91425" marR="91425" marL="91425"/>
                </a:tc>
                <a:tc>
                  <a:txBody>
                    <a:bodyPr/>
                    <a:lstStyle/>
                    <a:p>
                      <a:pPr indent="0" lvl="0" marL="0" rtl="0" algn="ctr">
                        <a:spcBef>
                          <a:spcPts val="0"/>
                        </a:spcBef>
                        <a:spcAft>
                          <a:spcPts val="0"/>
                        </a:spcAft>
                        <a:buNone/>
                      </a:pPr>
                      <a:r>
                        <a:rPr b="1" lang="en"/>
                        <a:t>SRGAN</a:t>
                      </a:r>
                      <a:endParaRPr b="1"/>
                    </a:p>
                  </a:txBody>
                  <a:tcPr marT="91425" marB="91425" marR="91425" marL="91425"/>
                </a:tc>
                <a:tc>
                  <a:txBody>
                    <a:bodyPr/>
                    <a:lstStyle/>
                    <a:p>
                      <a:pPr indent="0" lvl="0" marL="0" rtl="0" algn="ctr">
                        <a:spcBef>
                          <a:spcPts val="0"/>
                        </a:spcBef>
                        <a:spcAft>
                          <a:spcPts val="0"/>
                        </a:spcAft>
                        <a:buNone/>
                      </a:pPr>
                      <a:r>
                        <a:rPr b="1" lang="en"/>
                        <a:t>ESRGAN</a:t>
                      </a:r>
                      <a:endParaRPr b="1"/>
                    </a:p>
                  </a:txBody>
                  <a:tcPr marT="91425" marB="91425" marR="91425" marL="91425"/>
                </a:tc>
              </a:tr>
              <a:tr h="396200">
                <a:tc>
                  <a:txBody>
                    <a:bodyPr/>
                    <a:lstStyle/>
                    <a:p>
                      <a:pPr indent="0" lvl="0" marL="0" rtl="0" algn="ctr">
                        <a:spcBef>
                          <a:spcPts val="0"/>
                        </a:spcBef>
                        <a:spcAft>
                          <a:spcPts val="0"/>
                        </a:spcAft>
                        <a:buNone/>
                      </a:pPr>
                      <a:r>
                        <a:rPr b="1" lang="en"/>
                        <a:t>Training Dataset</a:t>
                      </a:r>
                      <a:endParaRPr b="1"/>
                    </a:p>
                  </a:txBody>
                  <a:tcPr marT="91425" marB="91425" marR="91425" marL="91425"/>
                </a:tc>
                <a:tc>
                  <a:txBody>
                    <a:bodyPr/>
                    <a:lstStyle/>
                    <a:p>
                      <a:pPr indent="0" lvl="0" marL="0" rtl="0" algn="ctr">
                        <a:spcBef>
                          <a:spcPts val="0"/>
                        </a:spcBef>
                        <a:spcAft>
                          <a:spcPts val="0"/>
                        </a:spcAft>
                        <a:buNone/>
                      </a:pPr>
                      <a:r>
                        <a:rPr lang="en"/>
                        <a:t>DIV2K</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DIV2K</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ImageNet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DIV2K</a:t>
                      </a:r>
                      <a:endParaRPr/>
                    </a:p>
                  </a:txBody>
                  <a:tcPr marT="91425" marB="91425" marR="91425" marL="91425"/>
                </a:tc>
              </a:tr>
              <a:tr h="1249650">
                <a:tc>
                  <a:txBody>
                    <a:bodyPr/>
                    <a:lstStyle/>
                    <a:p>
                      <a:pPr indent="0" lvl="0" marL="0" rtl="0" algn="ctr">
                        <a:spcBef>
                          <a:spcPts val="0"/>
                        </a:spcBef>
                        <a:spcAft>
                          <a:spcPts val="0"/>
                        </a:spcAft>
                        <a:buNone/>
                      </a:pPr>
                      <a:r>
                        <a:rPr b="1" lang="en"/>
                        <a:t>Data Augmentation</a:t>
                      </a:r>
                      <a:endParaRPr b="1"/>
                    </a:p>
                  </a:txBody>
                  <a:tcPr marT="91425" marB="91425" marR="91425" marL="91425"/>
                </a:tc>
                <a:tc>
                  <a:txBody>
                    <a:bodyPr/>
                    <a:lstStyle/>
                    <a:p>
                      <a:pPr indent="0" lvl="0" marL="0" rtl="0" algn="ctr">
                        <a:spcBef>
                          <a:spcPts val="0"/>
                        </a:spcBef>
                        <a:spcAft>
                          <a:spcPts val="0"/>
                        </a:spcAft>
                        <a:buNone/>
                      </a:pPr>
                      <a:r>
                        <a:rPr lang="en"/>
                        <a:t>Flip &amp; rotation (x8) [done in EDSR+]</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Flip &amp; rotation (x8) [done in RCAN+]</a:t>
                      </a:r>
                      <a:endParaRPr>
                        <a:solidFill>
                          <a:schemeClr val="dk1"/>
                        </a:solidFill>
                      </a:endParaRPr>
                    </a:p>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Flip &amp; rotation</a:t>
                      </a:r>
                      <a:endParaRPr/>
                    </a:p>
                  </a:txBody>
                  <a:tcPr marT="91425" marB="91425" marR="91425" marL="91425"/>
                </a:tc>
              </a:tr>
              <a:tr h="396200">
                <a:tc>
                  <a:txBody>
                    <a:bodyPr/>
                    <a:lstStyle/>
                    <a:p>
                      <a:pPr indent="0" lvl="0" marL="0" rtl="0" algn="ctr">
                        <a:spcBef>
                          <a:spcPts val="0"/>
                        </a:spcBef>
                        <a:spcAft>
                          <a:spcPts val="0"/>
                        </a:spcAft>
                        <a:buNone/>
                      </a:pPr>
                      <a:r>
                        <a:rPr b="1" lang="en"/>
                        <a:t>Mini batch size</a:t>
                      </a:r>
                      <a:endParaRPr b="1"/>
                    </a:p>
                  </a:txBody>
                  <a:tcPr marT="91425" marB="91425" marR="91425" marL="91425"/>
                </a:tc>
                <a:tc>
                  <a:txBody>
                    <a:bodyPr/>
                    <a:lstStyle/>
                    <a:p>
                      <a:pPr indent="0" lvl="0" marL="0" rtl="0" algn="ctr">
                        <a:spcBef>
                          <a:spcPts val="0"/>
                        </a:spcBef>
                        <a:spcAft>
                          <a:spcPts val="0"/>
                        </a:spcAft>
                        <a:buNone/>
                      </a:pPr>
                      <a:r>
                        <a:rPr lang="en"/>
                        <a:t>16</a:t>
                      </a:r>
                      <a:endParaRPr/>
                    </a:p>
                  </a:txBody>
                  <a:tcPr marT="91425" marB="91425" marR="91425" marL="91425"/>
                </a:tc>
                <a:tc>
                  <a:txBody>
                    <a:bodyPr/>
                    <a:lstStyle/>
                    <a:p>
                      <a:pPr indent="0" lvl="0" marL="0" rtl="0" algn="ctr">
                        <a:spcBef>
                          <a:spcPts val="0"/>
                        </a:spcBef>
                        <a:spcAft>
                          <a:spcPts val="0"/>
                        </a:spcAft>
                        <a:buNone/>
                      </a:pPr>
                      <a:r>
                        <a:rPr lang="en"/>
                        <a:t>16</a:t>
                      </a:r>
                      <a:endParaRPr/>
                    </a:p>
                  </a:txBody>
                  <a:tcPr marT="91425" marB="91425" marR="91425" marL="91425"/>
                </a:tc>
                <a:tc>
                  <a:txBody>
                    <a:bodyPr/>
                    <a:lstStyle/>
                    <a:p>
                      <a:pPr indent="0" lvl="0" marL="0" rtl="0" algn="ctr">
                        <a:spcBef>
                          <a:spcPts val="0"/>
                        </a:spcBef>
                        <a:spcAft>
                          <a:spcPts val="0"/>
                        </a:spcAft>
                        <a:buNone/>
                      </a:pPr>
                      <a:r>
                        <a:rPr lang="en"/>
                        <a:t>16</a:t>
                      </a:r>
                      <a:endParaRPr/>
                    </a:p>
                  </a:txBody>
                  <a:tcPr marT="91425" marB="91425" marR="91425" marL="91425"/>
                </a:tc>
                <a:tc>
                  <a:txBody>
                    <a:bodyPr/>
                    <a:lstStyle/>
                    <a:p>
                      <a:pPr indent="0" lvl="0" marL="0" rtl="0" algn="ctr">
                        <a:spcBef>
                          <a:spcPts val="0"/>
                        </a:spcBef>
                        <a:spcAft>
                          <a:spcPts val="0"/>
                        </a:spcAft>
                        <a:buNone/>
                      </a:pPr>
                      <a:r>
                        <a:rPr lang="en"/>
                        <a:t>16</a:t>
                      </a:r>
                      <a:endParaRPr/>
                    </a:p>
                  </a:txBody>
                  <a:tcPr marT="91425" marB="91425" marR="91425" marL="91425"/>
                </a:tc>
              </a:tr>
              <a:tr h="822925">
                <a:tc>
                  <a:txBody>
                    <a:bodyPr/>
                    <a:lstStyle/>
                    <a:p>
                      <a:pPr indent="0" lvl="0" marL="0" rtl="0" algn="ctr">
                        <a:spcBef>
                          <a:spcPts val="0"/>
                        </a:spcBef>
                        <a:spcAft>
                          <a:spcPts val="0"/>
                        </a:spcAft>
                        <a:buNone/>
                      </a:pPr>
                      <a:r>
                        <a:rPr b="1" lang="en"/>
                        <a:t>Depth </a:t>
                      </a:r>
                      <a:endParaRPr b="1"/>
                    </a:p>
                  </a:txBody>
                  <a:tcPr marT="91425" marB="91425" marR="91425" marL="91425"/>
                </a:tc>
                <a:tc>
                  <a:txBody>
                    <a:bodyPr/>
                    <a:lstStyle/>
                    <a:p>
                      <a:pPr indent="0" lvl="0" marL="0" rtl="0" algn="ctr">
                        <a:spcBef>
                          <a:spcPts val="0"/>
                        </a:spcBef>
                        <a:spcAft>
                          <a:spcPts val="0"/>
                        </a:spcAft>
                        <a:buNone/>
                      </a:pPr>
                      <a:r>
                        <a:rPr lang="en"/>
                        <a:t>32 ResBlocks </a:t>
                      </a:r>
                      <a:endParaRPr/>
                    </a:p>
                  </a:txBody>
                  <a:tcPr marT="91425" marB="91425" marR="91425" marL="91425"/>
                </a:tc>
                <a:tc>
                  <a:txBody>
                    <a:bodyPr/>
                    <a:lstStyle/>
                    <a:p>
                      <a:pPr indent="0" lvl="0" marL="0" rtl="0" algn="ctr">
                        <a:spcBef>
                          <a:spcPts val="0"/>
                        </a:spcBef>
                        <a:spcAft>
                          <a:spcPts val="0"/>
                        </a:spcAft>
                        <a:buNone/>
                      </a:pPr>
                      <a:r>
                        <a:rPr lang="en"/>
                        <a:t>10 </a:t>
                      </a:r>
                      <a:r>
                        <a:rPr lang="en">
                          <a:solidFill>
                            <a:schemeClr val="dk1"/>
                          </a:solidFill>
                        </a:rPr>
                        <a:t>RGs </a:t>
                      </a:r>
                      <a:endParaRPr>
                        <a:solidFill>
                          <a:schemeClr val="dk1"/>
                        </a:solidFill>
                      </a:endParaRPr>
                    </a:p>
                    <a:p>
                      <a:pPr indent="0" lvl="0" marL="0" rtl="0" algn="ctr">
                        <a:spcBef>
                          <a:spcPts val="0"/>
                        </a:spcBef>
                        <a:spcAft>
                          <a:spcPts val="0"/>
                        </a:spcAft>
                        <a:buNone/>
                      </a:pPr>
                      <a:r>
                        <a:rPr lang="en">
                          <a:solidFill>
                            <a:schemeClr val="dk1"/>
                          </a:solidFill>
                        </a:rPr>
                        <a:t>(20 RCABs in each)</a:t>
                      </a:r>
                      <a:endParaRPr/>
                    </a:p>
                  </a:txBody>
                  <a:tcPr marT="91425" marB="91425" marR="91425" marL="91425"/>
                </a:tc>
                <a:tc>
                  <a:txBody>
                    <a:bodyPr/>
                    <a:lstStyle/>
                    <a:p>
                      <a:pPr indent="0" lvl="0" marL="0" rtl="0" algn="ctr">
                        <a:spcBef>
                          <a:spcPts val="0"/>
                        </a:spcBef>
                        <a:spcAft>
                          <a:spcPts val="0"/>
                        </a:spcAft>
                        <a:buNone/>
                      </a:pPr>
                      <a:r>
                        <a:rPr lang="en"/>
                        <a:t>16 ResBlocks</a:t>
                      </a:r>
                      <a:endParaRPr/>
                    </a:p>
                  </a:txBody>
                  <a:tcPr marT="91425" marB="91425" marR="91425" marL="91425"/>
                </a:tc>
                <a:tc>
                  <a:txBody>
                    <a:bodyPr/>
                    <a:lstStyle/>
                    <a:p>
                      <a:pPr indent="0" lvl="0" marL="0" rtl="0" algn="ctr">
                        <a:spcBef>
                          <a:spcPts val="0"/>
                        </a:spcBef>
                        <a:spcAft>
                          <a:spcPts val="0"/>
                        </a:spcAft>
                        <a:buNone/>
                      </a:pPr>
                      <a:r>
                        <a:rPr lang="en"/>
                        <a:t>23</a:t>
                      </a:r>
                      <a:endParaRPr/>
                    </a:p>
                  </a:txBody>
                  <a:tcPr marT="91425" marB="91425" marR="91425" marL="91425"/>
                </a:tc>
              </a:tr>
              <a:tr h="822925">
                <a:tc>
                  <a:txBody>
                    <a:bodyPr/>
                    <a:lstStyle/>
                    <a:p>
                      <a:pPr indent="0" lvl="0" marL="0" rtl="0" algn="ctr">
                        <a:spcBef>
                          <a:spcPts val="0"/>
                        </a:spcBef>
                        <a:spcAft>
                          <a:spcPts val="0"/>
                        </a:spcAft>
                        <a:buClr>
                          <a:srgbClr val="000000"/>
                        </a:buClr>
                        <a:buSzPts val="1100"/>
                        <a:buFont typeface="Arial"/>
                        <a:buNone/>
                      </a:pPr>
                      <a:r>
                        <a:rPr b="1" lang="en"/>
                        <a:t>Upscaling Factor</a:t>
                      </a:r>
                      <a:endParaRPr b="1"/>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2x/3x/4x/8x</a:t>
                      </a:r>
                      <a:endParaRPr/>
                    </a:p>
                  </a:txBody>
                  <a:tcPr marT="91425" marB="91425" marR="91425" marL="91425"/>
                </a:tc>
                <a:tc>
                  <a:txBody>
                    <a:bodyPr/>
                    <a:lstStyle/>
                    <a:p>
                      <a:pPr indent="0" lvl="0" marL="0" rtl="0" algn="ctr">
                        <a:spcBef>
                          <a:spcPts val="0"/>
                        </a:spcBef>
                        <a:spcAft>
                          <a:spcPts val="0"/>
                        </a:spcAft>
                        <a:buNone/>
                      </a:pPr>
                      <a:r>
                        <a:rPr lang="en"/>
                        <a:t>2x</a:t>
                      </a:r>
                      <a:r>
                        <a:rPr lang="en">
                          <a:solidFill>
                            <a:schemeClr val="dk1"/>
                          </a:solidFill>
                        </a:rPr>
                        <a:t>/3x</a:t>
                      </a:r>
                      <a:r>
                        <a:rPr lang="en"/>
                        <a:t>/4x/8x</a:t>
                      </a:r>
                      <a:endParaRPr>
                        <a:solidFill>
                          <a:srgbClr val="000000"/>
                        </a:solidFill>
                      </a:endParaRPr>
                    </a:p>
                  </a:txBody>
                  <a:tcPr marT="91425" marB="91425" marR="91425" marL="91425"/>
                </a:tc>
                <a:tc>
                  <a:txBody>
                    <a:bodyPr/>
                    <a:lstStyle/>
                    <a:p>
                      <a:pPr indent="0" lvl="0" marL="0" rtl="0" algn="ctr">
                        <a:spcBef>
                          <a:spcPts val="0"/>
                        </a:spcBef>
                        <a:spcAft>
                          <a:spcPts val="0"/>
                        </a:spcAft>
                        <a:buNone/>
                      </a:pPr>
                      <a:r>
                        <a:rPr lang="en"/>
                        <a:t>4x</a:t>
                      </a:r>
                      <a:endParaRPr>
                        <a:solidFill>
                          <a:srgbClr val="000000"/>
                        </a:solidFill>
                      </a:endParaRPr>
                    </a:p>
                  </a:txBody>
                  <a:tcPr marT="91425" marB="91425" marR="91425" marL="91425"/>
                </a:tc>
                <a:tc>
                  <a:txBody>
                    <a:bodyPr/>
                    <a:lstStyle/>
                    <a:p>
                      <a:pPr indent="0" lvl="0" marL="0" rtl="0" algn="ctr">
                        <a:spcBef>
                          <a:spcPts val="0"/>
                        </a:spcBef>
                        <a:spcAft>
                          <a:spcPts val="0"/>
                        </a:spcAft>
                        <a:buNone/>
                      </a:pPr>
                      <a:r>
                        <a:rPr lang="en"/>
                        <a:t>4x</a:t>
                      </a:r>
                      <a:endParaRPr>
                        <a:solidFill>
                          <a:srgbClr val="000000"/>
                        </a:solidFill>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nvSpPr>
        <p:spPr>
          <a:xfrm>
            <a:off x="603575" y="2495775"/>
            <a:ext cx="250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LR Input Image</a:t>
            </a:r>
            <a:endParaRPr b="1"/>
          </a:p>
        </p:txBody>
      </p:sp>
      <p:sp>
        <p:nvSpPr>
          <p:cNvPr id="142" name="Google Shape;142;p24"/>
          <p:cNvSpPr txBox="1"/>
          <p:nvPr/>
        </p:nvSpPr>
        <p:spPr>
          <a:xfrm>
            <a:off x="3282125" y="4634125"/>
            <a:ext cx="250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ESRGAN</a:t>
            </a:r>
            <a:endParaRPr b="1"/>
          </a:p>
        </p:txBody>
      </p:sp>
      <p:sp>
        <p:nvSpPr>
          <p:cNvPr id="143" name="Google Shape;143;p24"/>
          <p:cNvSpPr txBox="1"/>
          <p:nvPr/>
        </p:nvSpPr>
        <p:spPr>
          <a:xfrm>
            <a:off x="3207025" y="2511525"/>
            <a:ext cx="250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EDSR</a:t>
            </a:r>
            <a:endParaRPr b="1"/>
          </a:p>
        </p:txBody>
      </p:sp>
      <p:sp>
        <p:nvSpPr>
          <p:cNvPr id="144" name="Google Shape;144;p24"/>
          <p:cNvSpPr txBox="1"/>
          <p:nvPr/>
        </p:nvSpPr>
        <p:spPr>
          <a:xfrm>
            <a:off x="504413" y="4602621"/>
            <a:ext cx="250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SRGAN</a:t>
            </a:r>
            <a:endParaRPr b="1"/>
          </a:p>
        </p:txBody>
      </p:sp>
      <p:sp>
        <p:nvSpPr>
          <p:cNvPr id="145" name="Google Shape;145;p24"/>
          <p:cNvSpPr txBox="1"/>
          <p:nvPr/>
        </p:nvSpPr>
        <p:spPr>
          <a:xfrm>
            <a:off x="5750925" y="2511525"/>
            <a:ext cx="250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RCAN</a:t>
            </a:r>
            <a:endParaRPr b="1"/>
          </a:p>
        </p:txBody>
      </p:sp>
      <p:sp>
        <p:nvSpPr>
          <p:cNvPr id="146" name="Google Shape;146;p24"/>
          <p:cNvSpPr txBox="1"/>
          <p:nvPr/>
        </p:nvSpPr>
        <p:spPr>
          <a:xfrm>
            <a:off x="5745325" y="4557925"/>
            <a:ext cx="250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HR Ground Truth</a:t>
            </a:r>
            <a:endParaRPr b="1"/>
          </a:p>
        </p:txBody>
      </p:sp>
      <p:pic>
        <p:nvPicPr>
          <p:cNvPr id="147" name="Google Shape;147;p24"/>
          <p:cNvPicPr preferRelativeResize="0"/>
          <p:nvPr/>
        </p:nvPicPr>
        <p:blipFill rotWithShape="1">
          <a:blip r:embed="rId3">
            <a:alphaModFix/>
          </a:blip>
          <a:srcRect b="62398" l="0" r="68535" t="8968"/>
          <a:stretch/>
        </p:blipFill>
        <p:spPr>
          <a:xfrm>
            <a:off x="969025" y="895875"/>
            <a:ext cx="1772625" cy="1613135"/>
          </a:xfrm>
          <a:prstGeom prst="rect">
            <a:avLst/>
          </a:prstGeom>
          <a:noFill/>
          <a:ln>
            <a:noFill/>
          </a:ln>
        </p:spPr>
      </p:pic>
      <p:pic>
        <p:nvPicPr>
          <p:cNvPr id="148" name="Google Shape;148;p24"/>
          <p:cNvPicPr preferRelativeResize="0"/>
          <p:nvPr/>
        </p:nvPicPr>
        <p:blipFill rotWithShape="1">
          <a:blip r:embed="rId4">
            <a:alphaModFix/>
          </a:blip>
          <a:srcRect b="62512" l="-1256" r="68778" t="9124"/>
          <a:stretch/>
        </p:blipFill>
        <p:spPr>
          <a:xfrm>
            <a:off x="892826" y="3028950"/>
            <a:ext cx="1772623" cy="1548000"/>
          </a:xfrm>
          <a:prstGeom prst="rect">
            <a:avLst/>
          </a:prstGeom>
          <a:noFill/>
          <a:ln>
            <a:noFill/>
          </a:ln>
        </p:spPr>
      </p:pic>
      <p:pic>
        <p:nvPicPr>
          <p:cNvPr id="149" name="Google Shape;149;p24"/>
          <p:cNvPicPr preferRelativeResize="0"/>
          <p:nvPr/>
        </p:nvPicPr>
        <p:blipFill rotWithShape="1">
          <a:blip r:embed="rId5">
            <a:alphaModFix/>
          </a:blip>
          <a:srcRect b="61362" l="0" r="68561" t="8620"/>
          <a:stretch/>
        </p:blipFill>
        <p:spPr>
          <a:xfrm>
            <a:off x="3643950" y="895875"/>
            <a:ext cx="1701050" cy="1624107"/>
          </a:xfrm>
          <a:prstGeom prst="rect">
            <a:avLst/>
          </a:prstGeom>
          <a:noFill/>
          <a:ln>
            <a:noFill/>
          </a:ln>
        </p:spPr>
      </p:pic>
      <p:pic>
        <p:nvPicPr>
          <p:cNvPr id="150" name="Google Shape;150;p24"/>
          <p:cNvPicPr preferRelativeResize="0"/>
          <p:nvPr/>
        </p:nvPicPr>
        <p:blipFill rotWithShape="1">
          <a:blip r:embed="rId6">
            <a:alphaModFix/>
          </a:blip>
          <a:srcRect b="60864" l="0" r="68363" t="8851"/>
          <a:stretch/>
        </p:blipFill>
        <p:spPr>
          <a:xfrm>
            <a:off x="6212225" y="3028950"/>
            <a:ext cx="1617219" cy="1548000"/>
          </a:xfrm>
          <a:prstGeom prst="rect">
            <a:avLst/>
          </a:prstGeom>
          <a:noFill/>
          <a:ln>
            <a:noFill/>
          </a:ln>
        </p:spPr>
      </p:pic>
      <p:pic>
        <p:nvPicPr>
          <p:cNvPr id="151" name="Google Shape;151;p24"/>
          <p:cNvPicPr preferRelativeResize="0"/>
          <p:nvPr/>
        </p:nvPicPr>
        <p:blipFill rotWithShape="1">
          <a:blip r:embed="rId7">
            <a:alphaModFix/>
          </a:blip>
          <a:srcRect b="60872" l="0" r="69939" t="8395"/>
          <a:stretch/>
        </p:blipFill>
        <p:spPr>
          <a:xfrm>
            <a:off x="6175888" y="895875"/>
            <a:ext cx="1653550" cy="1624100"/>
          </a:xfrm>
          <a:prstGeom prst="rect">
            <a:avLst/>
          </a:prstGeom>
          <a:noFill/>
          <a:ln>
            <a:noFill/>
          </a:ln>
        </p:spPr>
      </p:pic>
      <p:pic>
        <p:nvPicPr>
          <p:cNvPr id="152" name="Google Shape;152;p24"/>
          <p:cNvPicPr preferRelativeResize="0"/>
          <p:nvPr/>
        </p:nvPicPr>
        <p:blipFill rotWithShape="1">
          <a:blip r:embed="rId8">
            <a:alphaModFix/>
          </a:blip>
          <a:srcRect b="60632" l="0" r="68332" t="9459"/>
          <a:stretch/>
        </p:blipFill>
        <p:spPr>
          <a:xfrm>
            <a:off x="3666675" y="3055554"/>
            <a:ext cx="1653550" cy="1561647"/>
          </a:xfrm>
          <a:prstGeom prst="rect">
            <a:avLst/>
          </a:prstGeom>
          <a:noFill/>
          <a:ln>
            <a:noFill/>
          </a:ln>
        </p:spPr>
      </p:pic>
      <p:sp>
        <p:nvSpPr>
          <p:cNvPr id="153" name="Google Shape;153;p24"/>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Qualitative Results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5"/>
          <p:cNvPicPr preferRelativeResize="0"/>
          <p:nvPr/>
        </p:nvPicPr>
        <p:blipFill rotWithShape="1">
          <a:blip r:embed="rId3">
            <a:alphaModFix/>
          </a:blip>
          <a:srcRect b="63918" l="19993" r="55424" t="20564"/>
          <a:stretch/>
        </p:blipFill>
        <p:spPr>
          <a:xfrm>
            <a:off x="969020" y="2832482"/>
            <a:ext cx="1527066" cy="1454308"/>
          </a:xfrm>
          <a:prstGeom prst="rect">
            <a:avLst/>
          </a:prstGeom>
          <a:noFill/>
          <a:ln>
            <a:noFill/>
          </a:ln>
        </p:spPr>
      </p:pic>
      <p:pic>
        <p:nvPicPr>
          <p:cNvPr id="159" name="Google Shape;159;p25"/>
          <p:cNvPicPr preferRelativeResize="0"/>
          <p:nvPr/>
        </p:nvPicPr>
        <p:blipFill rotWithShape="1">
          <a:blip r:embed="rId4">
            <a:alphaModFix/>
          </a:blip>
          <a:srcRect b="63529" l="19465" r="55365" t="20565"/>
          <a:stretch/>
        </p:blipFill>
        <p:spPr>
          <a:xfrm>
            <a:off x="969025" y="438675"/>
            <a:ext cx="1574267" cy="1501014"/>
          </a:xfrm>
          <a:prstGeom prst="rect">
            <a:avLst/>
          </a:prstGeom>
          <a:noFill/>
          <a:ln>
            <a:noFill/>
          </a:ln>
        </p:spPr>
      </p:pic>
      <p:sp>
        <p:nvSpPr>
          <p:cNvPr id="160" name="Google Shape;160;p25"/>
          <p:cNvSpPr txBox="1"/>
          <p:nvPr/>
        </p:nvSpPr>
        <p:spPr>
          <a:xfrm>
            <a:off x="609525" y="2053400"/>
            <a:ext cx="2503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Low Resolution </a:t>
            </a:r>
            <a:endParaRPr b="1"/>
          </a:p>
          <a:p>
            <a:pPr indent="0" lvl="0" marL="0" rtl="0" algn="ctr">
              <a:spcBef>
                <a:spcPts val="0"/>
              </a:spcBef>
              <a:spcAft>
                <a:spcPts val="0"/>
              </a:spcAft>
              <a:buNone/>
            </a:pPr>
            <a:r>
              <a:rPr b="1" lang="en"/>
              <a:t>Input Image</a:t>
            </a:r>
            <a:endParaRPr b="1"/>
          </a:p>
        </p:txBody>
      </p:sp>
      <p:sp>
        <p:nvSpPr>
          <p:cNvPr id="161" name="Google Shape;161;p25"/>
          <p:cNvSpPr txBox="1"/>
          <p:nvPr/>
        </p:nvSpPr>
        <p:spPr>
          <a:xfrm>
            <a:off x="3282125" y="4481725"/>
            <a:ext cx="250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ESRGAN</a:t>
            </a:r>
            <a:endParaRPr b="1"/>
          </a:p>
        </p:txBody>
      </p:sp>
      <p:sp>
        <p:nvSpPr>
          <p:cNvPr id="162" name="Google Shape;162;p25"/>
          <p:cNvSpPr txBox="1"/>
          <p:nvPr/>
        </p:nvSpPr>
        <p:spPr>
          <a:xfrm>
            <a:off x="3242500" y="2161100"/>
            <a:ext cx="250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EDSR</a:t>
            </a:r>
            <a:endParaRPr b="1"/>
          </a:p>
        </p:txBody>
      </p:sp>
      <p:pic>
        <p:nvPicPr>
          <p:cNvPr id="163" name="Google Shape;163;p25"/>
          <p:cNvPicPr preferRelativeResize="0"/>
          <p:nvPr/>
        </p:nvPicPr>
        <p:blipFill rotWithShape="1">
          <a:blip r:embed="rId5">
            <a:alphaModFix/>
          </a:blip>
          <a:srcRect b="63716" l="22250" r="56660" t="20660"/>
          <a:stretch/>
        </p:blipFill>
        <p:spPr>
          <a:xfrm>
            <a:off x="3730724" y="438685"/>
            <a:ext cx="1527076" cy="1547993"/>
          </a:xfrm>
          <a:prstGeom prst="rect">
            <a:avLst/>
          </a:prstGeom>
          <a:noFill/>
          <a:ln>
            <a:noFill/>
          </a:ln>
        </p:spPr>
      </p:pic>
      <p:pic>
        <p:nvPicPr>
          <p:cNvPr id="164" name="Google Shape;164;p25"/>
          <p:cNvPicPr preferRelativeResize="0"/>
          <p:nvPr/>
        </p:nvPicPr>
        <p:blipFill rotWithShape="1">
          <a:blip r:embed="rId6">
            <a:alphaModFix/>
          </a:blip>
          <a:srcRect b="63289" l="17810" r="54357" t="20063"/>
          <a:stretch/>
        </p:blipFill>
        <p:spPr>
          <a:xfrm>
            <a:off x="6245326" y="2746374"/>
            <a:ext cx="1706895" cy="1540375"/>
          </a:xfrm>
          <a:prstGeom prst="rect">
            <a:avLst/>
          </a:prstGeom>
          <a:noFill/>
          <a:ln>
            <a:noFill/>
          </a:ln>
        </p:spPr>
      </p:pic>
      <p:sp>
        <p:nvSpPr>
          <p:cNvPr id="165" name="Google Shape;165;p25"/>
          <p:cNvSpPr txBox="1"/>
          <p:nvPr/>
        </p:nvSpPr>
        <p:spPr>
          <a:xfrm>
            <a:off x="504413" y="4374021"/>
            <a:ext cx="250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SRGAN</a:t>
            </a:r>
            <a:endParaRPr b="1"/>
          </a:p>
        </p:txBody>
      </p:sp>
      <p:sp>
        <p:nvSpPr>
          <p:cNvPr id="166" name="Google Shape;166;p25"/>
          <p:cNvSpPr txBox="1"/>
          <p:nvPr/>
        </p:nvSpPr>
        <p:spPr>
          <a:xfrm>
            <a:off x="5757100" y="2161100"/>
            <a:ext cx="250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RCAN</a:t>
            </a:r>
            <a:endParaRPr b="1"/>
          </a:p>
        </p:txBody>
      </p:sp>
      <p:sp>
        <p:nvSpPr>
          <p:cNvPr id="167" name="Google Shape;167;p25"/>
          <p:cNvSpPr txBox="1"/>
          <p:nvPr/>
        </p:nvSpPr>
        <p:spPr>
          <a:xfrm>
            <a:off x="5821513" y="4329325"/>
            <a:ext cx="2503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a:solidFill>
                  <a:schemeClr val="dk1"/>
                </a:solidFill>
              </a:rPr>
              <a:t>High Resolution</a:t>
            </a:r>
            <a:endParaRPr b="1">
              <a:solidFill>
                <a:schemeClr val="dk1"/>
              </a:solidFill>
            </a:endParaRPr>
          </a:p>
          <a:p>
            <a:pPr indent="0" lvl="0" marL="0" rtl="0" algn="ctr">
              <a:spcBef>
                <a:spcPts val="0"/>
              </a:spcBef>
              <a:spcAft>
                <a:spcPts val="0"/>
              </a:spcAft>
              <a:buClr>
                <a:schemeClr val="dk1"/>
              </a:buClr>
              <a:buSzPts val="1100"/>
              <a:buFont typeface="Arial"/>
              <a:buNone/>
            </a:pPr>
            <a:r>
              <a:rPr b="1" lang="en">
                <a:solidFill>
                  <a:schemeClr val="dk1"/>
                </a:solidFill>
              </a:rPr>
              <a:t>Ground Truth</a:t>
            </a:r>
            <a:endParaRPr b="1">
              <a:solidFill>
                <a:schemeClr val="dk1"/>
              </a:solidFill>
            </a:endParaRPr>
          </a:p>
          <a:p>
            <a:pPr indent="0" lvl="0" marL="0" rtl="0" algn="ctr">
              <a:spcBef>
                <a:spcPts val="0"/>
              </a:spcBef>
              <a:spcAft>
                <a:spcPts val="0"/>
              </a:spcAft>
              <a:buNone/>
            </a:pPr>
            <a:r>
              <a:t/>
            </a:r>
            <a:endParaRPr b="1"/>
          </a:p>
        </p:txBody>
      </p:sp>
      <p:pic>
        <p:nvPicPr>
          <p:cNvPr id="168" name="Google Shape;168;p25"/>
          <p:cNvPicPr preferRelativeResize="0"/>
          <p:nvPr/>
        </p:nvPicPr>
        <p:blipFill rotWithShape="1">
          <a:blip r:embed="rId7">
            <a:alphaModFix/>
          </a:blip>
          <a:srcRect b="63313" l="21324" r="57113" t="21616"/>
          <a:stretch/>
        </p:blipFill>
        <p:spPr>
          <a:xfrm>
            <a:off x="6352550" y="407538"/>
            <a:ext cx="1527050" cy="1610287"/>
          </a:xfrm>
          <a:prstGeom prst="rect">
            <a:avLst/>
          </a:prstGeom>
          <a:noFill/>
          <a:ln>
            <a:noFill/>
          </a:ln>
        </p:spPr>
      </p:pic>
      <p:pic>
        <p:nvPicPr>
          <p:cNvPr id="169" name="Google Shape;169;p25"/>
          <p:cNvPicPr preferRelativeResize="0"/>
          <p:nvPr/>
        </p:nvPicPr>
        <p:blipFill rotWithShape="1">
          <a:blip r:embed="rId8">
            <a:alphaModFix/>
          </a:blip>
          <a:srcRect b="64135" l="19904" r="56369" t="20477"/>
          <a:stretch/>
        </p:blipFill>
        <p:spPr>
          <a:xfrm>
            <a:off x="3711025" y="2735725"/>
            <a:ext cx="1574275" cy="15403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nvSpPr>
        <p:spPr>
          <a:xfrm>
            <a:off x="609525" y="2053400"/>
            <a:ext cx="2503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Low Resolution </a:t>
            </a:r>
            <a:endParaRPr b="1"/>
          </a:p>
          <a:p>
            <a:pPr indent="0" lvl="0" marL="0" rtl="0" algn="ctr">
              <a:spcBef>
                <a:spcPts val="0"/>
              </a:spcBef>
              <a:spcAft>
                <a:spcPts val="0"/>
              </a:spcAft>
              <a:buNone/>
            </a:pPr>
            <a:r>
              <a:rPr b="1" lang="en"/>
              <a:t>Input Image</a:t>
            </a:r>
            <a:endParaRPr b="1"/>
          </a:p>
        </p:txBody>
      </p:sp>
      <p:sp>
        <p:nvSpPr>
          <p:cNvPr id="175" name="Google Shape;175;p26"/>
          <p:cNvSpPr txBox="1"/>
          <p:nvPr/>
        </p:nvSpPr>
        <p:spPr>
          <a:xfrm>
            <a:off x="3205925" y="4481725"/>
            <a:ext cx="250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ESRGAN</a:t>
            </a:r>
            <a:endParaRPr b="1"/>
          </a:p>
        </p:txBody>
      </p:sp>
      <p:sp>
        <p:nvSpPr>
          <p:cNvPr id="176" name="Google Shape;176;p26"/>
          <p:cNvSpPr txBox="1"/>
          <p:nvPr/>
        </p:nvSpPr>
        <p:spPr>
          <a:xfrm>
            <a:off x="3166300" y="2161100"/>
            <a:ext cx="250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EDSR</a:t>
            </a:r>
            <a:endParaRPr b="1"/>
          </a:p>
        </p:txBody>
      </p:sp>
      <p:sp>
        <p:nvSpPr>
          <p:cNvPr id="177" name="Google Shape;177;p26"/>
          <p:cNvSpPr txBox="1"/>
          <p:nvPr/>
        </p:nvSpPr>
        <p:spPr>
          <a:xfrm>
            <a:off x="504413" y="4374021"/>
            <a:ext cx="250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SRGAN</a:t>
            </a:r>
            <a:endParaRPr b="1"/>
          </a:p>
        </p:txBody>
      </p:sp>
      <p:sp>
        <p:nvSpPr>
          <p:cNvPr id="178" name="Google Shape;178;p26"/>
          <p:cNvSpPr txBox="1"/>
          <p:nvPr/>
        </p:nvSpPr>
        <p:spPr>
          <a:xfrm>
            <a:off x="5985700" y="2161100"/>
            <a:ext cx="250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RCAN</a:t>
            </a:r>
            <a:endParaRPr b="1"/>
          </a:p>
        </p:txBody>
      </p:sp>
      <p:sp>
        <p:nvSpPr>
          <p:cNvPr id="179" name="Google Shape;179;p26"/>
          <p:cNvSpPr txBox="1"/>
          <p:nvPr/>
        </p:nvSpPr>
        <p:spPr>
          <a:xfrm>
            <a:off x="5821513" y="4329325"/>
            <a:ext cx="2503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High Resolution</a:t>
            </a:r>
            <a:endParaRPr b="1">
              <a:solidFill>
                <a:schemeClr val="dk1"/>
              </a:solidFill>
            </a:endParaRPr>
          </a:p>
          <a:p>
            <a:pPr indent="0" lvl="0" marL="0" rtl="0" algn="ctr">
              <a:spcBef>
                <a:spcPts val="0"/>
              </a:spcBef>
              <a:spcAft>
                <a:spcPts val="0"/>
              </a:spcAft>
              <a:buNone/>
            </a:pPr>
            <a:r>
              <a:rPr b="1" lang="en">
                <a:solidFill>
                  <a:schemeClr val="dk1"/>
                </a:solidFill>
              </a:rPr>
              <a:t>Ground Truth</a:t>
            </a:r>
            <a:endParaRPr b="1">
              <a:solidFill>
                <a:schemeClr val="dk1"/>
              </a:solidFill>
            </a:endParaRPr>
          </a:p>
          <a:p>
            <a:pPr indent="0" lvl="0" marL="0" rtl="0" algn="ctr">
              <a:spcBef>
                <a:spcPts val="0"/>
              </a:spcBef>
              <a:spcAft>
                <a:spcPts val="0"/>
              </a:spcAft>
              <a:buNone/>
            </a:pPr>
            <a:r>
              <a:t/>
            </a:r>
            <a:endParaRPr b="1"/>
          </a:p>
        </p:txBody>
      </p:sp>
      <p:pic>
        <p:nvPicPr>
          <p:cNvPr id="180" name="Google Shape;180;p26"/>
          <p:cNvPicPr preferRelativeResize="0"/>
          <p:nvPr/>
        </p:nvPicPr>
        <p:blipFill rotWithShape="1">
          <a:blip r:embed="rId3">
            <a:alphaModFix/>
          </a:blip>
          <a:srcRect b="78761" l="46793" r="41278" t="11055"/>
          <a:stretch/>
        </p:blipFill>
        <p:spPr>
          <a:xfrm>
            <a:off x="969025" y="438675"/>
            <a:ext cx="1758294" cy="1501025"/>
          </a:xfrm>
          <a:prstGeom prst="rect">
            <a:avLst/>
          </a:prstGeom>
          <a:noFill/>
          <a:ln>
            <a:noFill/>
          </a:ln>
        </p:spPr>
      </p:pic>
      <p:pic>
        <p:nvPicPr>
          <p:cNvPr id="181" name="Google Shape;181;p26"/>
          <p:cNvPicPr preferRelativeResize="0"/>
          <p:nvPr/>
        </p:nvPicPr>
        <p:blipFill rotWithShape="1">
          <a:blip r:embed="rId4">
            <a:alphaModFix/>
          </a:blip>
          <a:srcRect b="80198" l="47889" r="41481" t="10195"/>
          <a:stretch/>
        </p:blipFill>
        <p:spPr>
          <a:xfrm>
            <a:off x="969025" y="2692773"/>
            <a:ext cx="1758300" cy="1589125"/>
          </a:xfrm>
          <a:prstGeom prst="rect">
            <a:avLst/>
          </a:prstGeom>
          <a:noFill/>
          <a:ln>
            <a:noFill/>
          </a:ln>
        </p:spPr>
      </p:pic>
      <p:pic>
        <p:nvPicPr>
          <p:cNvPr id="182" name="Google Shape;182;p26"/>
          <p:cNvPicPr preferRelativeResize="0"/>
          <p:nvPr/>
        </p:nvPicPr>
        <p:blipFill rotWithShape="1">
          <a:blip r:embed="rId5">
            <a:alphaModFix/>
          </a:blip>
          <a:srcRect b="80296" l="46963" r="42516" t="8601"/>
          <a:stretch/>
        </p:blipFill>
        <p:spPr>
          <a:xfrm>
            <a:off x="3604825" y="438675"/>
            <a:ext cx="1705700" cy="1501025"/>
          </a:xfrm>
          <a:prstGeom prst="rect">
            <a:avLst/>
          </a:prstGeom>
          <a:noFill/>
          <a:ln>
            <a:noFill/>
          </a:ln>
        </p:spPr>
      </p:pic>
      <p:pic>
        <p:nvPicPr>
          <p:cNvPr id="183" name="Google Shape;183;p26"/>
          <p:cNvPicPr preferRelativeResize="0"/>
          <p:nvPr/>
        </p:nvPicPr>
        <p:blipFill rotWithShape="1">
          <a:blip r:embed="rId6">
            <a:alphaModFix/>
          </a:blip>
          <a:srcRect b="80478" l="47212" r="41854" t="10025"/>
          <a:stretch/>
        </p:blipFill>
        <p:spPr>
          <a:xfrm>
            <a:off x="6270850" y="2692775"/>
            <a:ext cx="1648615" cy="1589125"/>
          </a:xfrm>
          <a:prstGeom prst="rect">
            <a:avLst/>
          </a:prstGeom>
          <a:noFill/>
          <a:ln>
            <a:noFill/>
          </a:ln>
        </p:spPr>
      </p:pic>
      <p:pic>
        <p:nvPicPr>
          <p:cNvPr id="184" name="Google Shape;184;p26"/>
          <p:cNvPicPr preferRelativeResize="0"/>
          <p:nvPr/>
        </p:nvPicPr>
        <p:blipFill rotWithShape="1">
          <a:blip r:embed="rId7">
            <a:alphaModFix/>
          </a:blip>
          <a:srcRect b="79870" l="46388" r="43356" t="10274"/>
          <a:stretch/>
        </p:blipFill>
        <p:spPr>
          <a:xfrm>
            <a:off x="6342175" y="438675"/>
            <a:ext cx="1561975" cy="1501025"/>
          </a:xfrm>
          <a:prstGeom prst="rect">
            <a:avLst/>
          </a:prstGeom>
          <a:noFill/>
          <a:ln>
            <a:noFill/>
          </a:ln>
        </p:spPr>
      </p:pic>
      <p:pic>
        <p:nvPicPr>
          <p:cNvPr id="185" name="Google Shape;185;p26"/>
          <p:cNvPicPr preferRelativeResize="0"/>
          <p:nvPr/>
        </p:nvPicPr>
        <p:blipFill rotWithShape="1">
          <a:blip r:embed="rId8">
            <a:alphaModFix/>
          </a:blip>
          <a:srcRect b="79533" l="48378" r="41979" t="11258"/>
          <a:stretch/>
        </p:blipFill>
        <p:spPr>
          <a:xfrm>
            <a:off x="3538900" y="2682050"/>
            <a:ext cx="1758300" cy="1589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Quantitative Results (4x upscaling)</a:t>
            </a:r>
            <a:endParaRPr/>
          </a:p>
          <a:p>
            <a:pPr indent="0" lvl="0" marL="0" rtl="0" algn="l">
              <a:spcBef>
                <a:spcPts val="0"/>
              </a:spcBef>
              <a:spcAft>
                <a:spcPts val="0"/>
              </a:spcAft>
              <a:buNone/>
            </a:pPr>
            <a:r>
              <a:t/>
            </a:r>
            <a:endParaRPr/>
          </a:p>
        </p:txBody>
      </p:sp>
      <p:graphicFrame>
        <p:nvGraphicFramePr>
          <p:cNvPr id="191" name="Google Shape;191;p27"/>
          <p:cNvGraphicFramePr/>
          <p:nvPr/>
        </p:nvGraphicFramePr>
        <p:xfrm>
          <a:off x="419100" y="1276350"/>
          <a:ext cx="3000000" cy="3000000"/>
        </p:xfrm>
        <a:graphic>
          <a:graphicData uri="http://schemas.openxmlformats.org/drawingml/2006/table">
            <a:tbl>
              <a:tblPr>
                <a:noFill/>
                <a:tableStyleId>{89FCBE47-53F1-45B7-BFD4-11830543CF23}</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b="1" lang="en"/>
                        <a:t>Model Name</a:t>
                      </a:r>
                      <a:endParaRPr b="1"/>
                    </a:p>
                  </a:txBody>
                  <a:tcPr marT="91425" marB="91425" marR="91425" marL="91425"/>
                </a:tc>
                <a:tc>
                  <a:txBody>
                    <a:bodyPr/>
                    <a:lstStyle/>
                    <a:p>
                      <a:pPr indent="0" lvl="0" marL="0" rtl="0" algn="l">
                        <a:spcBef>
                          <a:spcPts val="0"/>
                        </a:spcBef>
                        <a:spcAft>
                          <a:spcPts val="0"/>
                        </a:spcAft>
                        <a:buNone/>
                      </a:pPr>
                      <a:r>
                        <a:rPr b="1" lang="en"/>
                        <a:t>PSNR (Ours)</a:t>
                      </a:r>
                      <a:endParaRPr b="1"/>
                    </a:p>
                  </a:txBody>
                  <a:tcPr marT="91425" marB="91425" marR="91425" marL="91425"/>
                </a:tc>
                <a:tc>
                  <a:txBody>
                    <a:bodyPr/>
                    <a:lstStyle/>
                    <a:p>
                      <a:pPr indent="0" lvl="0" marL="0" rtl="0" algn="l">
                        <a:spcBef>
                          <a:spcPts val="0"/>
                        </a:spcBef>
                        <a:spcAft>
                          <a:spcPts val="0"/>
                        </a:spcAft>
                        <a:buNone/>
                      </a:pPr>
                      <a:r>
                        <a:rPr b="1" lang="en">
                          <a:solidFill>
                            <a:srgbClr val="000000"/>
                          </a:solidFill>
                        </a:rPr>
                        <a:t>PSNR (Author)</a:t>
                      </a:r>
                      <a:endParaRPr b="1"/>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b="1" lang="en">
                          <a:solidFill>
                            <a:srgbClr val="000000"/>
                          </a:solidFill>
                        </a:rPr>
                        <a:t>SSIM (Ours)</a:t>
                      </a:r>
                      <a:endParaRPr b="1"/>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b="1" lang="en">
                          <a:solidFill>
                            <a:srgbClr val="000000"/>
                          </a:solidFill>
                        </a:rPr>
                        <a:t>SSIM (Author)</a:t>
                      </a:r>
                      <a:endParaRPr b="1"/>
                    </a:p>
                  </a:txBody>
                  <a:tcPr marT="91425" marB="91425" marR="91425" marL="91425"/>
                </a:tc>
              </a:tr>
              <a:tr h="381000">
                <a:tc>
                  <a:txBody>
                    <a:bodyPr/>
                    <a:lstStyle/>
                    <a:p>
                      <a:pPr indent="0" lvl="0" marL="0" rtl="0" algn="l">
                        <a:spcBef>
                          <a:spcPts val="0"/>
                        </a:spcBef>
                        <a:spcAft>
                          <a:spcPts val="0"/>
                        </a:spcAft>
                        <a:buNone/>
                      </a:pPr>
                      <a:r>
                        <a:rPr b="1" lang="en"/>
                        <a:t>EDSR</a:t>
                      </a:r>
                      <a:endParaRPr b="1"/>
                    </a:p>
                  </a:txBody>
                  <a:tcPr marT="91425" marB="91425" marR="91425" marL="91425"/>
                </a:tc>
                <a:tc>
                  <a:txBody>
                    <a:bodyPr/>
                    <a:lstStyle/>
                    <a:p>
                      <a:pPr indent="0" lvl="0" marL="0" rtl="0" algn="l">
                        <a:spcBef>
                          <a:spcPts val="0"/>
                        </a:spcBef>
                        <a:spcAft>
                          <a:spcPts val="0"/>
                        </a:spcAft>
                        <a:buNone/>
                      </a:pPr>
                      <a:r>
                        <a:rPr b="1" lang="en">
                          <a:solidFill>
                            <a:srgbClr val="000000"/>
                          </a:solidFill>
                        </a:rPr>
                        <a:t>32.095</a:t>
                      </a:r>
                      <a:endParaRPr b="1"/>
                    </a:p>
                  </a:txBody>
                  <a:tcPr marT="91425" marB="91425" marR="91425" marL="91425"/>
                </a:tc>
                <a:tc>
                  <a:txBody>
                    <a:bodyPr/>
                    <a:lstStyle/>
                    <a:p>
                      <a:pPr indent="0" lvl="0" marL="0" marR="0" rtl="0" algn="l">
                        <a:lnSpc>
                          <a:spcPct val="100000"/>
                        </a:lnSpc>
                        <a:spcBef>
                          <a:spcPts val="0"/>
                        </a:spcBef>
                        <a:spcAft>
                          <a:spcPts val="0"/>
                        </a:spcAft>
                        <a:buNone/>
                      </a:pPr>
                      <a:r>
                        <a:rPr lang="en"/>
                        <a:t>32.46</a:t>
                      </a:r>
                      <a:endParaRPr/>
                    </a:p>
                  </a:txBody>
                  <a:tcPr marT="91425" marB="91425" marR="91425" marL="91425"/>
                </a:tc>
                <a:tc>
                  <a:txBody>
                    <a:bodyPr/>
                    <a:lstStyle/>
                    <a:p>
                      <a:pPr indent="0" lvl="0" marL="0" marR="0" rtl="0" algn="l">
                        <a:lnSpc>
                          <a:spcPct val="100000"/>
                        </a:lnSpc>
                        <a:spcBef>
                          <a:spcPts val="0"/>
                        </a:spcBef>
                        <a:spcAft>
                          <a:spcPts val="0"/>
                        </a:spcAft>
                        <a:buNone/>
                      </a:pPr>
                      <a:r>
                        <a:rPr b="1" lang="en"/>
                        <a:t>0.892</a:t>
                      </a:r>
                      <a:endParaRPr b="1"/>
                    </a:p>
                  </a:txBody>
                  <a:tcPr marT="91425" marB="91425" marR="91425" marL="91425"/>
                </a:tc>
                <a:tc>
                  <a:txBody>
                    <a:bodyPr/>
                    <a:lstStyle/>
                    <a:p>
                      <a:pPr indent="0" lvl="0" marL="0" marR="0" rtl="0" algn="l">
                        <a:lnSpc>
                          <a:spcPct val="100000"/>
                        </a:lnSpc>
                        <a:spcBef>
                          <a:spcPts val="0"/>
                        </a:spcBef>
                        <a:spcAft>
                          <a:spcPts val="0"/>
                        </a:spcAft>
                        <a:buNone/>
                      </a:pPr>
                      <a:r>
                        <a:rPr lang="en"/>
                        <a:t>0.8968</a:t>
                      </a:r>
                      <a:endParaRPr/>
                    </a:p>
                  </a:txBody>
                  <a:tcPr marT="91425" marB="91425" marR="91425" marL="91425"/>
                </a:tc>
              </a:tr>
              <a:tr h="381000">
                <a:tc>
                  <a:txBody>
                    <a:bodyPr/>
                    <a:lstStyle/>
                    <a:p>
                      <a:pPr indent="0" lvl="0" marL="0" rtl="0" algn="l">
                        <a:spcBef>
                          <a:spcPts val="0"/>
                        </a:spcBef>
                        <a:spcAft>
                          <a:spcPts val="0"/>
                        </a:spcAft>
                        <a:buNone/>
                      </a:pPr>
                      <a:r>
                        <a:rPr b="1" lang="en"/>
                        <a:t>RCAN+</a:t>
                      </a:r>
                      <a:endParaRPr b="1"/>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b="1" lang="en">
                          <a:solidFill>
                            <a:srgbClr val="FF0000"/>
                          </a:solidFill>
                        </a:rPr>
                        <a:t>32.738152</a:t>
                      </a:r>
                      <a:endParaRPr b="1">
                        <a:solidFill>
                          <a:srgbClr val="FF0000"/>
                        </a:solidFill>
                      </a:endParaRPr>
                    </a:p>
                  </a:txBody>
                  <a:tcPr marT="91425" marB="91425" marR="91425" marL="91425"/>
                </a:tc>
                <a:tc>
                  <a:txBody>
                    <a:bodyPr/>
                    <a:lstStyle/>
                    <a:p>
                      <a:pPr indent="0" lvl="0" marL="0" rtl="0" algn="l">
                        <a:spcBef>
                          <a:spcPts val="0"/>
                        </a:spcBef>
                        <a:spcAft>
                          <a:spcPts val="0"/>
                        </a:spcAft>
                        <a:buNone/>
                      </a:pPr>
                      <a:r>
                        <a:rPr lang="en">
                          <a:solidFill>
                            <a:srgbClr val="FF0000"/>
                          </a:solidFill>
                        </a:rPr>
                        <a:t>32.73</a:t>
                      </a:r>
                      <a:endParaRPr>
                        <a:solidFill>
                          <a:srgbClr val="FF0000"/>
                        </a:solidFill>
                      </a:endParaRPr>
                    </a:p>
                  </a:txBody>
                  <a:tcPr marT="91425" marB="91425" marR="91425" marL="91425"/>
                </a:tc>
                <a:tc>
                  <a:txBody>
                    <a:bodyPr/>
                    <a:lstStyle/>
                    <a:p>
                      <a:pPr indent="0" lvl="0" marL="0" marR="0" rtl="0" algn="l">
                        <a:lnSpc>
                          <a:spcPct val="100000"/>
                        </a:lnSpc>
                        <a:spcBef>
                          <a:spcPts val="0"/>
                        </a:spcBef>
                        <a:spcAft>
                          <a:spcPts val="0"/>
                        </a:spcAft>
                        <a:buNone/>
                      </a:pPr>
                      <a:r>
                        <a:rPr b="1" lang="en"/>
                        <a:t>0.900286</a:t>
                      </a:r>
                      <a:endParaRPr b="1"/>
                    </a:p>
                  </a:txBody>
                  <a:tcPr marT="91425" marB="91425" marR="91425" marL="91425"/>
                </a:tc>
                <a:tc>
                  <a:txBody>
                    <a:bodyPr/>
                    <a:lstStyle/>
                    <a:p>
                      <a:pPr indent="0" lvl="0" marL="0" marR="0" rtl="0" algn="l">
                        <a:lnSpc>
                          <a:spcPct val="100000"/>
                        </a:lnSpc>
                        <a:spcBef>
                          <a:spcPts val="0"/>
                        </a:spcBef>
                        <a:spcAft>
                          <a:spcPts val="0"/>
                        </a:spcAft>
                        <a:buNone/>
                      </a:pPr>
                      <a:r>
                        <a:rPr lang="en">
                          <a:solidFill>
                            <a:srgbClr val="FF0000"/>
                          </a:solidFill>
                        </a:rPr>
                        <a:t>0.9013</a:t>
                      </a:r>
                      <a:endParaRPr>
                        <a:solidFill>
                          <a:srgbClr val="FF0000"/>
                        </a:solidFill>
                      </a:endParaRPr>
                    </a:p>
                  </a:txBody>
                  <a:tcPr marT="91425" marB="91425" marR="91425" marL="91425"/>
                </a:tc>
              </a:tr>
              <a:tr h="381000">
                <a:tc>
                  <a:txBody>
                    <a:bodyPr/>
                    <a:lstStyle/>
                    <a:p>
                      <a:pPr indent="0" lvl="0" marL="0" rtl="0" algn="l">
                        <a:spcBef>
                          <a:spcPts val="0"/>
                        </a:spcBef>
                        <a:spcAft>
                          <a:spcPts val="0"/>
                        </a:spcAft>
                        <a:buNone/>
                      </a:pPr>
                      <a:r>
                        <a:rPr b="1" lang="en"/>
                        <a:t>SRGAN</a:t>
                      </a:r>
                      <a:endParaRPr b="1"/>
                    </a:p>
                  </a:txBody>
                  <a:tcPr marT="91425" marB="91425" marR="91425" marL="91425"/>
                </a:tc>
                <a:tc>
                  <a:txBody>
                    <a:bodyPr/>
                    <a:lstStyle/>
                    <a:p>
                      <a:pPr indent="0" lvl="0" marL="0" marR="0" rtl="0" algn="l">
                        <a:lnSpc>
                          <a:spcPct val="100000"/>
                        </a:lnSpc>
                        <a:spcBef>
                          <a:spcPts val="0"/>
                        </a:spcBef>
                        <a:spcAft>
                          <a:spcPts val="0"/>
                        </a:spcAft>
                        <a:buNone/>
                      </a:pPr>
                      <a:r>
                        <a:rPr b="1" lang="en"/>
                        <a:t>29.373820</a:t>
                      </a:r>
                      <a:endParaRPr b="1"/>
                    </a:p>
                  </a:txBody>
                  <a:tcPr marT="91425" marB="91425" marR="91425" marL="91425"/>
                </a:tc>
                <a:tc>
                  <a:txBody>
                    <a:bodyPr/>
                    <a:lstStyle/>
                    <a:p>
                      <a:pPr indent="0" lvl="0" marL="0" marR="0" rtl="0" algn="l">
                        <a:lnSpc>
                          <a:spcPct val="100000"/>
                        </a:lnSpc>
                        <a:spcBef>
                          <a:spcPts val="0"/>
                        </a:spcBef>
                        <a:spcAft>
                          <a:spcPts val="0"/>
                        </a:spcAft>
                        <a:buNone/>
                      </a:pPr>
                      <a:r>
                        <a:rPr lang="en"/>
                        <a:t>29.40</a:t>
                      </a:r>
                      <a:endParaRPr/>
                    </a:p>
                  </a:txBody>
                  <a:tcPr marT="91425" marB="91425" marR="91425" marL="91425"/>
                </a:tc>
                <a:tc>
                  <a:txBody>
                    <a:bodyPr/>
                    <a:lstStyle/>
                    <a:p>
                      <a:pPr indent="0" lvl="0" marL="0" marR="0" rtl="0" algn="l">
                        <a:lnSpc>
                          <a:spcPct val="100000"/>
                        </a:lnSpc>
                        <a:spcBef>
                          <a:spcPts val="0"/>
                        </a:spcBef>
                        <a:spcAft>
                          <a:spcPts val="0"/>
                        </a:spcAft>
                        <a:buNone/>
                      </a:pPr>
                      <a:r>
                        <a:rPr b="1" lang="en"/>
                        <a:t>0.841682</a:t>
                      </a:r>
                      <a:endParaRPr b="1"/>
                    </a:p>
                  </a:txBody>
                  <a:tcPr marT="91425" marB="91425" marR="91425" marL="91425"/>
                </a:tc>
                <a:tc>
                  <a:txBody>
                    <a:bodyPr/>
                    <a:lstStyle/>
                    <a:p>
                      <a:pPr indent="0" lvl="0" marL="0" marR="0" rtl="0" algn="l">
                        <a:lnSpc>
                          <a:spcPct val="100000"/>
                        </a:lnSpc>
                        <a:spcBef>
                          <a:spcPts val="0"/>
                        </a:spcBef>
                        <a:spcAft>
                          <a:spcPts val="0"/>
                        </a:spcAft>
                        <a:buNone/>
                      </a:pPr>
                      <a:r>
                        <a:rPr lang="en"/>
                        <a:t>0.8472</a:t>
                      </a:r>
                      <a:endParaRPr/>
                    </a:p>
                  </a:txBody>
                  <a:tcPr marT="91425" marB="91425" marR="91425" marL="91425"/>
                </a:tc>
              </a:tr>
              <a:tr h="381000">
                <a:tc>
                  <a:txBody>
                    <a:bodyPr/>
                    <a:lstStyle/>
                    <a:p>
                      <a:pPr indent="0" lvl="0" marL="0" rtl="0" algn="l">
                        <a:spcBef>
                          <a:spcPts val="0"/>
                        </a:spcBef>
                        <a:spcAft>
                          <a:spcPts val="0"/>
                        </a:spcAft>
                        <a:buNone/>
                      </a:pPr>
                      <a:r>
                        <a:rPr b="1" lang="en"/>
                        <a:t>ESRGAN</a:t>
                      </a:r>
                      <a:endParaRPr b="1"/>
                    </a:p>
                  </a:txBody>
                  <a:tcPr marT="91425" marB="91425" marR="91425" marL="91425"/>
                </a:tc>
                <a:tc>
                  <a:txBody>
                    <a:bodyPr/>
                    <a:lstStyle/>
                    <a:p>
                      <a:pPr indent="0" lvl="0" marL="0" marR="0" rtl="0" algn="l">
                        <a:lnSpc>
                          <a:spcPct val="100000"/>
                        </a:lnSpc>
                        <a:spcBef>
                          <a:spcPts val="0"/>
                        </a:spcBef>
                        <a:spcAft>
                          <a:spcPts val="0"/>
                        </a:spcAft>
                        <a:buNone/>
                      </a:pPr>
                      <a:r>
                        <a:rPr b="1" lang="en"/>
                        <a:t>32.730021</a:t>
                      </a:r>
                      <a:endParaRPr b="1"/>
                    </a:p>
                  </a:txBody>
                  <a:tcPr marT="91425" marB="91425" marR="91425" marL="91425"/>
                </a:tc>
                <a:tc>
                  <a:txBody>
                    <a:bodyPr/>
                    <a:lstStyle/>
                    <a:p>
                      <a:pPr indent="0" lvl="0" marL="0" marR="0" rtl="0" algn="l">
                        <a:lnSpc>
                          <a:spcPct val="100000"/>
                        </a:lnSpc>
                        <a:spcBef>
                          <a:spcPts val="0"/>
                        </a:spcBef>
                        <a:spcAft>
                          <a:spcPts val="0"/>
                        </a:spcAft>
                        <a:buNone/>
                      </a:pPr>
                      <a:r>
                        <a:rPr lang="en"/>
                        <a:t>32.73</a:t>
                      </a:r>
                      <a:endParaRPr/>
                    </a:p>
                  </a:txBody>
                  <a:tcPr marT="91425" marB="91425" marR="91425" marL="91425"/>
                </a:tc>
                <a:tc>
                  <a:txBody>
                    <a:bodyPr/>
                    <a:lstStyle/>
                    <a:p>
                      <a:pPr indent="0" lvl="0" marL="0" marR="0" rtl="0" algn="l">
                        <a:lnSpc>
                          <a:spcPct val="100000"/>
                        </a:lnSpc>
                        <a:spcBef>
                          <a:spcPts val="0"/>
                        </a:spcBef>
                        <a:spcAft>
                          <a:spcPts val="0"/>
                        </a:spcAft>
                        <a:buNone/>
                      </a:pPr>
                      <a:r>
                        <a:rPr b="1" lang="en">
                          <a:solidFill>
                            <a:srgbClr val="FF0000"/>
                          </a:solidFill>
                        </a:rPr>
                        <a:t>0.901131</a:t>
                      </a:r>
                      <a:endParaRPr b="1">
                        <a:solidFill>
                          <a:srgbClr val="FF0000"/>
                        </a:solidFill>
                      </a:endParaRPr>
                    </a:p>
                  </a:txBody>
                  <a:tcPr marT="91425" marB="91425" marR="91425" marL="91425"/>
                </a:tc>
                <a:tc>
                  <a:txBody>
                    <a:bodyPr/>
                    <a:lstStyle/>
                    <a:p>
                      <a:pPr indent="0" lvl="0" marL="0" marR="0" rtl="0" algn="l">
                        <a:lnSpc>
                          <a:spcPct val="100000"/>
                        </a:lnSpc>
                        <a:spcBef>
                          <a:spcPts val="0"/>
                        </a:spcBef>
                        <a:spcAft>
                          <a:spcPts val="0"/>
                        </a:spcAft>
                        <a:buNone/>
                      </a:pPr>
                      <a:r>
                        <a:rPr lang="en"/>
                        <a:t>0.9011</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from </a:t>
            </a:r>
            <a:r>
              <a:rPr lang="en"/>
              <a:t>comparative</a:t>
            </a:r>
            <a:r>
              <a:rPr lang="en"/>
              <a:t> study</a:t>
            </a:r>
            <a:endParaRPr/>
          </a:p>
        </p:txBody>
      </p:sp>
      <p:sp>
        <p:nvSpPr>
          <p:cNvPr id="197" name="Google Shape;197;p28"/>
          <p:cNvSpPr txBox="1"/>
          <p:nvPr>
            <p:ph idx="1" type="body"/>
          </p:nvPr>
        </p:nvSpPr>
        <p:spPr>
          <a:xfrm>
            <a:off x="311700" y="1152475"/>
            <a:ext cx="8520600" cy="3874200"/>
          </a:xfrm>
          <a:prstGeom prst="rect">
            <a:avLst/>
          </a:prstGeom>
        </p:spPr>
        <p:txBody>
          <a:bodyPr anchorCtr="0" anchor="t" bIns="91425" lIns="91425" spcFirstLastPara="1" rIns="91425" wrap="square" tIns="91425">
            <a:normAutofit fontScale="77500" lnSpcReduction="20000"/>
          </a:bodyPr>
          <a:lstStyle/>
          <a:p>
            <a:pPr indent="-317182" lvl="0" marL="457200" rtl="0" algn="just">
              <a:lnSpc>
                <a:spcPct val="115000"/>
              </a:lnSpc>
              <a:spcBef>
                <a:spcPts val="0"/>
              </a:spcBef>
              <a:spcAft>
                <a:spcPts val="0"/>
              </a:spcAft>
              <a:buSzPct val="100000"/>
              <a:buChar char="●"/>
            </a:pPr>
            <a:r>
              <a:rPr lang="en"/>
              <a:t>While SRGAN argues that batch normalization leads to faster convergence, ESDR argues that BN leads to inflexibility in the output range with more parameters to learn and ESRGAN avoids BN due to artifacts in the output images. Thus, we may conclude removing batch normalisation in SR tasks resolves artifacts and makes the model simpler.</a:t>
            </a:r>
            <a:endParaRPr/>
          </a:p>
          <a:p>
            <a:pPr indent="0" lvl="0" marL="0" rtl="0" algn="just">
              <a:lnSpc>
                <a:spcPct val="100000"/>
              </a:lnSpc>
              <a:spcBef>
                <a:spcPts val="1200"/>
              </a:spcBef>
              <a:spcAft>
                <a:spcPts val="0"/>
              </a:spcAft>
              <a:buNone/>
            </a:pPr>
            <a:r>
              <a:t/>
            </a:r>
            <a:endParaRPr sz="600"/>
          </a:p>
          <a:p>
            <a:pPr indent="-317182" lvl="0" marL="457200" rtl="0" algn="just">
              <a:lnSpc>
                <a:spcPct val="115000"/>
              </a:lnSpc>
              <a:spcBef>
                <a:spcPts val="1200"/>
              </a:spcBef>
              <a:spcAft>
                <a:spcPts val="0"/>
              </a:spcAft>
              <a:buSzPct val="100000"/>
              <a:buChar char="●"/>
            </a:pPr>
            <a:r>
              <a:rPr lang="en"/>
              <a:t>From all the models, we have concluded that using residual connections have outperformed the benchmarks. So it is a good idea to keep residual/dense nets in an SR architecture along with short and long skip connections. </a:t>
            </a:r>
            <a:endParaRPr/>
          </a:p>
          <a:p>
            <a:pPr indent="0" lvl="0" marL="457200" rtl="0" algn="just">
              <a:lnSpc>
                <a:spcPct val="115000"/>
              </a:lnSpc>
              <a:spcBef>
                <a:spcPts val="1200"/>
              </a:spcBef>
              <a:spcAft>
                <a:spcPts val="0"/>
              </a:spcAft>
              <a:buNone/>
            </a:pPr>
            <a:r>
              <a:t/>
            </a:r>
            <a:endParaRPr/>
          </a:p>
          <a:p>
            <a:pPr indent="-317182" lvl="0" marL="457200" rtl="0" algn="just">
              <a:lnSpc>
                <a:spcPct val="115000"/>
              </a:lnSpc>
              <a:spcBef>
                <a:spcPts val="1200"/>
              </a:spcBef>
              <a:spcAft>
                <a:spcPts val="0"/>
              </a:spcAft>
              <a:buSzPct val="100000"/>
              <a:buChar char="●"/>
            </a:pPr>
            <a:r>
              <a:rPr lang="en"/>
              <a:t>It has been suggested that deeper networks perform better than wider ones (for Super Resolution), so residual nets would help train better.</a:t>
            </a:r>
            <a:endParaRPr/>
          </a:p>
          <a:p>
            <a:pPr indent="0" lvl="0" marL="457200" rtl="0" algn="just">
              <a:lnSpc>
                <a:spcPct val="115000"/>
              </a:lnSpc>
              <a:spcBef>
                <a:spcPts val="1200"/>
              </a:spcBef>
              <a:spcAft>
                <a:spcPts val="0"/>
              </a:spcAft>
              <a:buNone/>
            </a:pPr>
            <a:r>
              <a:t/>
            </a:r>
            <a:endParaRPr/>
          </a:p>
          <a:p>
            <a:pPr indent="-317182" lvl="0" marL="457200" rtl="0" algn="just">
              <a:lnSpc>
                <a:spcPct val="115000"/>
              </a:lnSpc>
              <a:spcBef>
                <a:spcPts val="1200"/>
              </a:spcBef>
              <a:spcAft>
                <a:spcPts val="0"/>
              </a:spcAft>
              <a:buSzPct val="100000"/>
              <a:buChar char="●"/>
            </a:pPr>
            <a:r>
              <a:rPr lang="en"/>
              <a:t>Using a combination of PSNR oriented loss function like L1 loss and perceptual loss helps in optimising both PSNR &amp; perceptual quality of the SR image.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IQA Metrics</a:t>
            </a:r>
            <a:endParaRPr/>
          </a:p>
        </p:txBody>
      </p:sp>
      <p:sp>
        <p:nvSpPr>
          <p:cNvPr id="203" name="Google Shape;203;p29"/>
          <p:cNvSpPr txBox="1"/>
          <p:nvPr/>
        </p:nvSpPr>
        <p:spPr>
          <a:xfrm>
            <a:off x="483375" y="1127850"/>
            <a:ext cx="8217300" cy="33123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b="1" lang="en" sz="1600">
                <a:solidFill>
                  <a:schemeClr val="dk2"/>
                </a:solidFill>
              </a:rPr>
              <a:t>Full Reference Metrics</a:t>
            </a:r>
            <a:endParaRPr b="1" sz="1600">
              <a:solidFill>
                <a:schemeClr val="dk2"/>
              </a:solidFill>
            </a:endParaRPr>
          </a:p>
          <a:p>
            <a:pPr indent="-330200" lvl="0" marL="457200" marR="0" rtl="0" algn="l">
              <a:lnSpc>
                <a:spcPct val="115000"/>
              </a:lnSpc>
              <a:spcBef>
                <a:spcPts val="1200"/>
              </a:spcBef>
              <a:spcAft>
                <a:spcPts val="0"/>
              </a:spcAft>
              <a:buClr>
                <a:schemeClr val="dk2"/>
              </a:buClr>
              <a:buSzPts val="1600"/>
              <a:buChar char="●"/>
            </a:pPr>
            <a:r>
              <a:rPr lang="en" sz="1600">
                <a:solidFill>
                  <a:schemeClr val="dk2"/>
                </a:solidFill>
              </a:rPr>
              <a:t>Full-reference algorithms compare the input image against a pristine reference image with no distortion.</a:t>
            </a:r>
            <a:endParaRPr sz="1600">
              <a:solidFill>
                <a:schemeClr val="dk2"/>
              </a:solidFill>
            </a:endParaRPr>
          </a:p>
          <a:p>
            <a:pPr indent="-330200" lvl="0" marL="457200" marR="0" rtl="0" algn="l">
              <a:lnSpc>
                <a:spcPct val="115000"/>
              </a:lnSpc>
              <a:spcBef>
                <a:spcPts val="0"/>
              </a:spcBef>
              <a:spcAft>
                <a:spcPts val="0"/>
              </a:spcAft>
              <a:buClr>
                <a:schemeClr val="dk2"/>
              </a:buClr>
              <a:buSzPts val="1600"/>
              <a:buChar char="●"/>
            </a:pPr>
            <a:r>
              <a:rPr lang="en" sz="1600">
                <a:solidFill>
                  <a:schemeClr val="dk2"/>
                </a:solidFill>
              </a:rPr>
              <a:t>PSNR, SSIM, IFC, VIF</a:t>
            </a:r>
            <a:endParaRPr sz="1600">
              <a:solidFill>
                <a:schemeClr val="dk2"/>
              </a:solidFill>
            </a:endParaRPr>
          </a:p>
          <a:p>
            <a:pPr indent="0" lvl="0" marL="0" marR="0" rtl="0" algn="l">
              <a:lnSpc>
                <a:spcPct val="115000"/>
              </a:lnSpc>
              <a:spcBef>
                <a:spcPts val="1200"/>
              </a:spcBef>
              <a:spcAft>
                <a:spcPts val="0"/>
              </a:spcAft>
              <a:buNone/>
            </a:pPr>
            <a:r>
              <a:t/>
            </a:r>
            <a:endParaRPr sz="1600">
              <a:solidFill>
                <a:schemeClr val="dk2"/>
              </a:solidFill>
            </a:endParaRPr>
          </a:p>
          <a:p>
            <a:pPr indent="0" lvl="0" marL="0" marR="0" rtl="0" algn="l">
              <a:lnSpc>
                <a:spcPct val="115000"/>
              </a:lnSpc>
              <a:spcBef>
                <a:spcPts val="1200"/>
              </a:spcBef>
              <a:spcAft>
                <a:spcPts val="0"/>
              </a:spcAft>
              <a:buNone/>
            </a:pPr>
            <a:r>
              <a:rPr b="1" lang="en" sz="1600">
                <a:solidFill>
                  <a:schemeClr val="dk2"/>
                </a:solidFill>
              </a:rPr>
              <a:t>No reference Metrics</a:t>
            </a:r>
            <a:endParaRPr b="1" sz="1600">
              <a:solidFill>
                <a:schemeClr val="dk2"/>
              </a:solidFill>
            </a:endParaRPr>
          </a:p>
          <a:p>
            <a:pPr indent="-330200" lvl="0" marL="457200" marR="0" rtl="0" algn="l">
              <a:lnSpc>
                <a:spcPct val="115000"/>
              </a:lnSpc>
              <a:spcBef>
                <a:spcPts val="1200"/>
              </a:spcBef>
              <a:spcAft>
                <a:spcPts val="0"/>
              </a:spcAft>
              <a:buClr>
                <a:schemeClr val="dk2"/>
              </a:buClr>
              <a:buSzPts val="1600"/>
              <a:buChar char="●"/>
            </a:pPr>
            <a:r>
              <a:rPr lang="en" sz="1600">
                <a:solidFill>
                  <a:schemeClr val="dk2"/>
                </a:solidFill>
              </a:rPr>
              <a:t>No-reference algorithms use statistical features of the input image to evaluate the image quality.</a:t>
            </a:r>
            <a:endParaRPr sz="1600">
              <a:solidFill>
                <a:schemeClr val="dk2"/>
              </a:solidFill>
            </a:endParaRPr>
          </a:p>
          <a:p>
            <a:pPr indent="-330200" lvl="0" marL="457200" marR="0" rtl="0" algn="l">
              <a:lnSpc>
                <a:spcPct val="115000"/>
              </a:lnSpc>
              <a:spcBef>
                <a:spcPts val="0"/>
              </a:spcBef>
              <a:spcAft>
                <a:spcPts val="0"/>
              </a:spcAft>
              <a:buClr>
                <a:schemeClr val="dk2"/>
              </a:buClr>
              <a:buSzPts val="1600"/>
              <a:buChar char="●"/>
            </a:pPr>
            <a:r>
              <a:rPr lang="en" sz="1600">
                <a:solidFill>
                  <a:schemeClr val="dk2"/>
                </a:solidFill>
              </a:rPr>
              <a:t>NIQE, Perceptual Index</a:t>
            </a:r>
            <a:endParaRPr sz="16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ANALYSIS OF IQA METRICS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graphicFrame>
        <p:nvGraphicFramePr>
          <p:cNvPr id="209" name="Google Shape;209;p30"/>
          <p:cNvGraphicFramePr/>
          <p:nvPr/>
        </p:nvGraphicFramePr>
        <p:xfrm>
          <a:off x="1139100" y="1290750"/>
          <a:ext cx="3000000" cy="3000000"/>
        </p:xfrm>
        <a:graphic>
          <a:graphicData uri="http://schemas.openxmlformats.org/drawingml/2006/table">
            <a:tbl>
              <a:tblPr>
                <a:noFill/>
                <a:tableStyleId>{2073F340-51EB-4C80-8F7D-0FED8DF10CDD}</a:tableStyleId>
              </a:tblPr>
              <a:tblGrid>
                <a:gridCol w="909375"/>
                <a:gridCol w="1189925"/>
                <a:gridCol w="1277000"/>
                <a:gridCol w="1044825"/>
                <a:gridCol w="957750"/>
                <a:gridCol w="1122225"/>
              </a:tblGrid>
              <a:tr h="245500">
                <a:tc>
                  <a:txBody>
                    <a:bodyPr/>
                    <a:lstStyle/>
                    <a:p>
                      <a:pPr indent="0" lvl="0" marL="0" rtl="0" algn="ctr">
                        <a:lnSpc>
                          <a:spcPct val="115000"/>
                        </a:lnSpc>
                        <a:spcBef>
                          <a:spcPts val="0"/>
                        </a:spcBef>
                        <a:spcAft>
                          <a:spcPts val="0"/>
                        </a:spcAft>
                        <a:buNone/>
                      </a:pPr>
                      <a:r>
                        <a:t/>
                      </a:r>
                      <a:endParaRPr b="1">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latin typeface="Calibri"/>
                          <a:ea typeface="Calibri"/>
                          <a:cs typeface="Calibri"/>
                          <a:sym typeface="Calibri"/>
                        </a:rPr>
                        <a:t>VIF</a:t>
                      </a:r>
                      <a:endParaRPr b="1">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latin typeface="Calibri"/>
                          <a:ea typeface="Calibri"/>
                          <a:cs typeface="Calibri"/>
                          <a:sym typeface="Calibri"/>
                        </a:rPr>
                        <a:t>GMSD</a:t>
                      </a:r>
                      <a:endParaRPr b="1">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latin typeface="Calibri"/>
                          <a:ea typeface="Calibri"/>
                          <a:cs typeface="Calibri"/>
                          <a:sym typeface="Calibri"/>
                        </a:rPr>
                        <a:t>PIQE</a:t>
                      </a:r>
                      <a:endParaRPr b="1">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latin typeface="Calibri"/>
                          <a:ea typeface="Calibri"/>
                          <a:cs typeface="Calibri"/>
                          <a:sym typeface="Calibri"/>
                        </a:rPr>
                        <a:t>NIQE</a:t>
                      </a:r>
                      <a:endParaRPr b="1">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latin typeface="Calibri"/>
                          <a:ea typeface="Calibri"/>
                          <a:cs typeface="Calibri"/>
                          <a:sym typeface="Calibri"/>
                        </a:rPr>
                        <a:t>BRISQUE</a:t>
                      </a:r>
                      <a:endParaRPr b="1">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45500">
                <a:tc>
                  <a:txBody>
                    <a:bodyPr/>
                    <a:lstStyle/>
                    <a:p>
                      <a:pPr indent="0" lvl="0" marL="0" rtl="0" algn="ctr">
                        <a:lnSpc>
                          <a:spcPct val="115000"/>
                        </a:lnSpc>
                        <a:spcBef>
                          <a:spcPts val="0"/>
                        </a:spcBef>
                        <a:spcAft>
                          <a:spcPts val="0"/>
                        </a:spcAft>
                        <a:buNone/>
                      </a:pPr>
                      <a:r>
                        <a:rPr b="1" lang="en">
                          <a:latin typeface="Calibri"/>
                          <a:ea typeface="Calibri"/>
                          <a:cs typeface="Calibri"/>
                          <a:sym typeface="Calibri"/>
                        </a:rPr>
                        <a:t>EDSR</a:t>
                      </a:r>
                      <a:endParaRPr b="1">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0.516</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0.050</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77.066</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5.793</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42.2498</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45500">
                <a:tc>
                  <a:txBody>
                    <a:bodyPr/>
                    <a:lstStyle/>
                    <a:p>
                      <a:pPr indent="0" lvl="0" marL="0" rtl="0" algn="ctr">
                        <a:lnSpc>
                          <a:spcPct val="115000"/>
                        </a:lnSpc>
                        <a:spcBef>
                          <a:spcPts val="0"/>
                        </a:spcBef>
                        <a:spcAft>
                          <a:spcPts val="0"/>
                        </a:spcAft>
                        <a:buNone/>
                      </a:pPr>
                      <a:r>
                        <a:rPr b="1" lang="en">
                          <a:latin typeface="Calibri"/>
                          <a:ea typeface="Calibri"/>
                          <a:cs typeface="Calibri"/>
                          <a:sym typeface="Calibri"/>
                        </a:rPr>
                        <a:t>RCAN</a:t>
                      </a:r>
                      <a:endParaRPr b="1">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0.535</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0.046</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82.952</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6.1899</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43.181</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45500">
                <a:tc>
                  <a:txBody>
                    <a:bodyPr/>
                    <a:lstStyle/>
                    <a:p>
                      <a:pPr indent="0" lvl="0" marL="0" rtl="0" algn="ctr">
                        <a:lnSpc>
                          <a:spcPct val="115000"/>
                        </a:lnSpc>
                        <a:spcBef>
                          <a:spcPts val="0"/>
                        </a:spcBef>
                        <a:spcAft>
                          <a:spcPts val="0"/>
                        </a:spcAft>
                        <a:buNone/>
                      </a:pPr>
                      <a:r>
                        <a:rPr b="1" lang="en">
                          <a:latin typeface="Calibri"/>
                          <a:ea typeface="Calibri"/>
                          <a:cs typeface="Calibri"/>
                          <a:sym typeface="Calibri"/>
                        </a:rPr>
                        <a:t>SRGAN</a:t>
                      </a:r>
                      <a:endParaRPr b="1">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0.422</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0.069</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24.857</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4.362</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21.620</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45500">
                <a:tc>
                  <a:txBody>
                    <a:bodyPr/>
                    <a:lstStyle/>
                    <a:p>
                      <a:pPr indent="0" lvl="0" marL="0" rtl="0" algn="ctr">
                        <a:lnSpc>
                          <a:spcPct val="115000"/>
                        </a:lnSpc>
                        <a:spcBef>
                          <a:spcPts val="0"/>
                        </a:spcBef>
                        <a:spcAft>
                          <a:spcPts val="0"/>
                        </a:spcAft>
                        <a:buNone/>
                      </a:pPr>
                      <a:r>
                        <a:rPr b="1" lang="en">
                          <a:latin typeface="Calibri"/>
                          <a:ea typeface="Calibri"/>
                          <a:cs typeface="Calibri"/>
                          <a:sym typeface="Calibri"/>
                        </a:rPr>
                        <a:t>ESRGAN</a:t>
                      </a:r>
                      <a:endParaRPr b="1">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0.45</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0.061</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35.938</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4.362</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25.828</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45500">
                <a:tc>
                  <a:txBody>
                    <a:bodyPr/>
                    <a:lstStyle/>
                    <a:p>
                      <a:pPr indent="0" lvl="0" marL="0" rtl="0" algn="ctr">
                        <a:lnSpc>
                          <a:spcPct val="115000"/>
                        </a:lnSpc>
                        <a:spcBef>
                          <a:spcPts val="0"/>
                        </a:spcBef>
                        <a:spcAft>
                          <a:spcPts val="0"/>
                        </a:spcAft>
                        <a:buNone/>
                      </a:pPr>
                      <a:r>
                        <a:rPr b="1" lang="en">
                          <a:latin typeface="Calibri"/>
                          <a:ea typeface="Calibri"/>
                          <a:cs typeface="Calibri"/>
                          <a:sym typeface="Calibri"/>
                        </a:rPr>
                        <a:t>HR</a:t>
                      </a:r>
                      <a:endParaRPr b="1">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41.049</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4.850</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Calibri"/>
                          <a:ea typeface="Calibri"/>
                          <a:cs typeface="Calibri"/>
                          <a:sym typeface="Calibri"/>
                        </a:rPr>
                        <a:t>34.079</a:t>
                      </a:r>
                      <a:endParaRPr sz="1300">
                        <a:latin typeface="Calibri"/>
                        <a:ea typeface="Calibri"/>
                        <a:cs typeface="Calibri"/>
                        <a:sym typeface="Calibri"/>
                      </a:endParaRPr>
                    </a:p>
                  </a:txBody>
                  <a:tcPr marT="0" marB="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bl>
          </a:graphicData>
        </a:graphic>
      </p:graphicFrame>
      <p:sp>
        <p:nvSpPr>
          <p:cNvPr id="210" name="Google Shape;210;p30"/>
          <p:cNvSpPr txBox="1"/>
          <p:nvPr/>
        </p:nvSpPr>
        <p:spPr>
          <a:xfrm>
            <a:off x="453300" y="2828925"/>
            <a:ext cx="8403900" cy="168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Calibri"/>
              <a:ea typeface="Calibri"/>
              <a:cs typeface="Calibri"/>
              <a:sym typeface="Calibri"/>
            </a:endParaRPr>
          </a:p>
          <a:p>
            <a:pPr indent="0" lvl="0" marL="0" rtl="0" algn="ctr">
              <a:spcBef>
                <a:spcPts val="0"/>
              </a:spcBef>
              <a:spcAft>
                <a:spcPts val="0"/>
              </a:spcAft>
              <a:buNone/>
            </a:pPr>
            <a:r>
              <a:rPr lang="en" sz="1600">
                <a:latin typeface="Calibri"/>
                <a:ea typeface="Calibri"/>
                <a:cs typeface="Calibri"/>
                <a:sym typeface="Calibri"/>
              </a:rPr>
              <a:t>Table: Numerical Values of IQA Metrics for different models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lang="en" sz="1600">
                <a:latin typeface="Calibri"/>
                <a:ea typeface="Calibri"/>
                <a:cs typeface="Calibri"/>
                <a:sym typeface="Calibri"/>
              </a:rPr>
              <a:t>As seen from the results in table and comparing with corresponding qualitative results obtained, we can conclude that the no reference metrics are more suitable for evaluating images having better perceptual quality and feel more natural.</a:t>
            </a:r>
            <a:endParaRPr sz="16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OF SR LOSS FUNCTIONS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6" name="Google Shape;216;p31"/>
          <p:cNvGraphicFramePr/>
          <p:nvPr/>
        </p:nvGraphicFramePr>
        <p:xfrm>
          <a:off x="311700" y="1152475"/>
          <a:ext cx="3000000" cy="3000000"/>
        </p:xfrm>
        <a:graphic>
          <a:graphicData uri="http://schemas.openxmlformats.org/drawingml/2006/table">
            <a:tbl>
              <a:tblPr>
                <a:noFill/>
                <a:tableStyleId>{8F7AB016-7F33-4B57-8985-B467A687851B}</a:tableStyleId>
              </a:tblPr>
              <a:tblGrid>
                <a:gridCol w="1325225"/>
                <a:gridCol w="7250500"/>
              </a:tblGrid>
              <a:tr h="698500">
                <a:tc>
                  <a:txBody>
                    <a:bodyPr/>
                    <a:lstStyle/>
                    <a:p>
                      <a:pPr indent="0" lvl="0" marL="0" rtl="0" algn="ctr">
                        <a:spcBef>
                          <a:spcPts val="0"/>
                        </a:spcBef>
                        <a:spcAft>
                          <a:spcPts val="0"/>
                        </a:spcAft>
                        <a:buNone/>
                      </a:pPr>
                      <a:r>
                        <a:rPr b="1" lang="en"/>
                        <a:t>Loss Function</a:t>
                      </a:r>
                      <a:endParaRPr b="1"/>
                    </a:p>
                  </a:txBody>
                  <a:tcPr marT="88900" marB="88900" marR="88900" marL="88900"/>
                </a:tc>
                <a:tc>
                  <a:txBody>
                    <a:bodyPr/>
                    <a:lstStyle/>
                    <a:p>
                      <a:pPr indent="0" lvl="0" marL="0" rtl="0" algn="ctr">
                        <a:spcBef>
                          <a:spcPts val="0"/>
                        </a:spcBef>
                        <a:spcAft>
                          <a:spcPts val="0"/>
                        </a:spcAft>
                        <a:buNone/>
                      </a:pPr>
                      <a:r>
                        <a:rPr b="1" lang="en"/>
                        <a:t>Conclusion</a:t>
                      </a:r>
                      <a:endParaRPr b="1"/>
                    </a:p>
                  </a:txBody>
                  <a:tcPr marT="88900" marB="88900" marR="88900" marL="88900"/>
                </a:tc>
              </a:tr>
              <a:tr h="673100">
                <a:tc>
                  <a:txBody>
                    <a:bodyPr/>
                    <a:lstStyle/>
                    <a:p>
                      <a:pPr indent="0" lvl="0" marL="0" rtl="0" algn="ctr">
                        <a:spcBef>
                          <a:spcPts val="0"/>
                        </a:spcBef>
                        <a:spcAft>
                          <a:spcPts val="0"/>
                        </a:spcAft>
                        <a:buNone/>
                      </a:pPr>
                      <a:r>
                        <a:rPr lang="en"/>
                        <a:t>MSE Loss</a:t>
                      </a:r>
                      <a:endParaRPr/>
                    </a:p>
                  </a:txBody>
                  <a:tcPr marT="88900" marB="88900" marR="88900" marL="88900"/>
                </a:tc>
                <a:tc>
                  <a:txBody>
                    <a:bodyPr/>
                    <a:lstStyle/>
                    <a:p>
                      <a:pPr indent="0" lvl="0" marL="0" rtl="0" algn="l">
                        <a:spcBef>
                          <a:spcPts val="0"/>
                        </a:spcBef>
                        <a:spcAft>
                          <a:spcPts val="0"/>
                        </a:spcAft>
                        <a:buNone/>
                      </a:pPr>
                      <a:r>
                        <a:rPr lang="en"/>
                        <a:t>Maximises PSNR however restricts models to pixel space only and results in low quality images.</a:t>
                      </a:r>
                      <a:endParaRPr/>
                    </a:p>
                  </a:txBody>
                  <a:tcPr marT="88900" marB="88900" marR="88900" marL="88900"/>
                </a:tc>
              </a:tr>
              <a:tr h="673100">
                <a:tc>
                  <a:txBody>
                    <a:bodyPr/>
                    <a:lstStyle/>
                    <a:p>
                      <a:pPr indent="0" lvl="0" marL="0" rtl="0" algn="ctr">
                        <a:spcBef>
                          <a:spcPts val="0"/>
                        </a:spcBef>
                        <a:spcAft>
                          <a:spcPts val="0"/>
                        </a:spcAft>
                        <a:buNone/>
                      </a:pPr>
                      <a:r>
                        <a:rPr lang="en"/>
                        <a:t>L1 Loss</a:t>
                      </a:r>
                      <a:endParaRPr/>
                    </a:p>
                  </a:txBody>
                  <a:tcPr marT="88900" marB="88900" marR="88900" marL="88900"/>
                </a:tc>
                <a:tc>
                  <a:txBody>
                    <a:bodyPr/>
                    <a:lstStyle/>
                    <a:p>
                      <a:pPr indent="0" lvl="0" marL="0" rtl="0" algn="l">
                        <a:spcBef>
                          <a:spcPts val="0"/>
                        </a:spcBef>
                        <a:spcAft>
                          <a:spcPts val="0"/>
                        </a:spcAft>
                        <a:buNone/>
                      </a:pPr>
                      <a:r>
                        <a:rPr lang="en"/>
                        <a:t>Results in good quality images while also restricting the model in pixel space thus maximising PSNR values. Since, our focus is on constraining to perceptual quality than pixel quality, we can use L1 only to instantiate our model in a 2 step training process or as a part of our loss function</a:t>
                      </a:r>
                      <a:endParaRPr/>
                    </a:p>
                  </a:txBody>
                  <a:tcPr marT="88900" marB="88900" marR="88900" marL="88900"/>
                </a:tc>
              </a:tr>
              <a:tr h="673100">
                <a:tc>
                  <a:txBody>
                    <a:bodyPr/>
                    <a:lstStyle/>
                    <a:p>
                      <a:pPr indent="0" lvl="0" marL="0" rtl="0" algn="ctr">
                        <a:spcBef>
                          <a:spcPts val="0"/>
                        </a:spcBef>
                        <a:spcAft>
                          <a:spcPts val="0"/>
                        </a:spcAft>
                        <a:buNone/>
                      </a:pPr>
                      <a:r>
                        <a:rPr lang="en"/>
                        <a:t>VGG Loss</a:t>
                      </a:r>
                      <a:endParaRPr/>
                    </a:p>
                  </a:txBody>
                  <a:tcPr marT="88900" marB="88900" marR="88900" marL="88900"/>
                </a:tc>
                <a:tc>
                  <a:txBody>
                    <a:bodyPr/>
                    <a:lstStyle/>
                    <a:p>
                      <a:pPr indent="0" lvl="0" marL="0" rtl="0" algn="l">
                        <a:spcBef>
                          <a:spcPts val="0"/>
                        </a:spcBef>
                        <a:spcAft>
                          <a:spcPts val="0"/>
                        </a:spcAft>
                        <a:buNone/>
                      </a:pPr>
                      <a:r>
                        <a:rPr lang="en"/>
                        <a:t>A good placeholder to capture the perceptual quality loss and used extensively in GANs. Constraints the model on feature space rather than pixel space</a:t>
                      </a:r>
                      <a:endParaRPr/>
                    </a:p>
                  </a:txBody>
                  <a:tcPr marT="88900" marB="88900" marR="88900" marL="88900"/>
                </a:tc>
              </a:tr>
              <a:tr h="673100">
                <a:tc>
                  <a:txBody>
                    <a:bodyPr/>
                    <a:lstStyle/>
                    <a:p>
                      <a:pPr indent="0" lvl="0" marL="0" rtl="0" algn="ctr">
                        <a:spcBef>
                          <a:spcPts val="0"/>
                        </a:spcBef>
                        <a:spcAft>
                          <a:spcPts val="0"/>
                        </a:spcAft>
                        <a:buNone/>
                      </a:pPr>
                      <a:r>
                        <a:rPr lang="en"/>
                        <a:t>LPIPS Loss</a:t>
                      </a:r>
                      <a:endParaRPr/>
                    </a:p>
                  </a:txBody>
                  <a:tcPr marT="88900" marB="88900" marR="88900" marL="88900"/>
                </a:tc>
                <a:tc>
                  <a:txBody>
                    <a:bodyPr/>
                    <a:lstStyle/>
                    <a:p>
                      <a:pPr indent="0" lvl="0" marL="0" rtl="0" algn="l">
                        <a:spcBef>
                          <a:spcPts val="0"/>
                        </a:spcBef>
                        <a:spcAft>
                          <a:spcPts val="0"/>
                        </a:spcAft>
                        <a:buNone/>
                      </a:pPr>
                      <a:r>
                        <a:rPr lang="en"/>
                        <a:t>A recently introduced perceptual loss function that minimises the LPIPS score for the images. Outperforms VGG Loss for extreme SR (16x or more upscaling)</a:t>
                      </a:r>
                      <a:endParaRPr/>
                    </a:p>
                  </a:txBody>
                  <a:tcPr marT="88900" marB="88900" marR="88900" marL="88900"/>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New Architecture Experiments</a:t>
            </a:r>
            <a:endParaRPr/>
          </a:p>
          <a:p>
            <a:pPr indent="0" lvl="0" marL="0" rtl="0" algn="l">
              <a:spcBef>
                <a:spcPts val="0"/>
              </a:spcBef>
              <a:spcAft>
                <a:spcPts val="0"/>
              </a:spcAft>
              <a:buNone/>
            </a:pPr>
            <a:r>
              <a:t/>
            </a:r>
            <a:endParaRPr/>
          </a:p>
        </p:txBody>
      </p:sp>
      <p:sp>
        <p:nvSpPr>
          <p:cNvPr id="60" name="Google Shape;60;p14"/>
          <p:cNvSpPr txBox="1"/>
          <p:nvPr>
            <p:ph idx="1" type="body"/>
          </p:nvPr>
        </p:nvSpPr>
        <p:spPr>
          <a:xfrm>
            <a:off x="311700" y="1152475"/>
            <a:ext cx="8520600" cy="3465600"/>
          </a:xfrm>
          <a:prstGeom prst="rect">
            <a:avLst/>
          </a:prstGeom>
        </p:spPr>
        <p:txBody>
          <a:bodyPr anchorCtr="0" anchor="t" bIns="91425" lIns="91425" spcFirstLastPara="1" rIns="91425" wrap="square" tIns="91425">
            <a:normAutofit lnSpcReduction="10000"/>
          </a:bodyPr>
          <a:lstStyle/>
          <a:p>
            <a:pPr indent="0" lvl="0" marL="0" rtl="0" algn="l">
              <a:lnSpc>
                <a:spcPct val="95000"/>
              </a:lnSpc>
              <a:spcBef>
                <a:spcPts val="0"/>
              </a:spcBef>
              <a:spcAft>
                <a:spcPts val="0"/>
              </a:spcAft>
              <a:buClr>
                <a:schemeClr val="dk1"/>
              </a:buClr>
              <a:buSzPts val="1018"/>
              <a:buFont typeface="Arial"/>
              <a:buNone/>
            </a:pPr>
            <a:r>
              <a:rPr lang="en" sz="1765"/>
              <a:t>Experiments till now:</a:t>
            </a:r>
            <a:endParaRPr sz="1765"/>
          </a:p>
          <a:p>
            <a:pPr indent="-340677" lvl="0" marL="457200" rtl="0" algn="l">
              <a:spcBef>
                <a:spcPts val="1200"/>
              </a:spcBef>
              <a:spcAft>
                <a:spcPts val="0"/>
              </a:spcAft>
              <a:buSzPts val="1765"/>
              <a:buChar char="●"/>
            </a:pPr>
            <a:r>
              <a:rPr lang="en" sz="1765"/>
              <a:t>Originally proposed network is very deep, every batch (of size 8) and requires huge memory to compute. So, had to switch to a much shallower network(which isn’t advised in SR models). (Only 2 ResGroups &amp; 4 ResBlocks)</a:t>
            </a:r>
            <a:endParaRPr sz="1765"/>
          </a:p>
          <a:p>
            <a:pPr indent="-340677" lvl="0" marL="457200" rtl="0" algn="l">
              <a:spcBef>
                <a:spcPts val="0"/>
              </a:spcBef>
              <a:spcAft>
                <a:spcPts val="0"/>
              </a:spcAft>
              <a:buSzPts val="1765"/>
              <a:buChar char="●"/>
            </a:pPr>
            <a:r>
              <a:rPr lang="en" sz="1765"/>
              <a:t>Tried experimenting with loss function coefficients and the learning rates of discriminator and generator both, so as to achieve faster convergence.</a:t>
            </a:r>
            <a:endParaRPr sz="1765"/>
          </a:p>
          <a:p>
            <a:pPr indent="-340677" lvl="0" marL="457200" rtl="0" algn="l">
              <a:spcBef>
                <a:spcPts val="0"/>
              </a:spcBef>
              <a:spcAft>
                <a:spcPts val="0"/>
              </a:spcAft>
              <a:buSzPts val="1765"/>
              <a:buChar char="●"/>
            </a:pPr>
            <a:r>
              <a:rPr lang="en" sz="1765"/>
              <a:t>Also tried varying the size of larger kernel, however, use of different sized kernels did not seem to help resolve the images better.</a:t>
            </a:r>
            <a:endParaRPr sz="1765"/>
          </a:p>
          <a:p>
            <a:pPr indent="-340677" lvl="0" marL="457200" rtl="0" algn="l">
              <a:spcBef>
                <a:spcPts val="0"/>
              </a:spcBef>
              <a:spcAft>
                <a:spcPts val="0"/>
              </a:spcAft>
              <a:buSzPts val="1765"/>
              <a:buChar char="●"/>
            </a:pPr>
            <a:r>
              <a:rPr lang="en" sz="1765"/>
              <a:t>Tried replacing Channel Attention layers with Transformer Layers to see how it behaves, however </a:t>
            </a:r>
            <a:r>
              <a:rPr lang="en" sz="1765"/>
              <a:t>couldn’t draw any concrete results due to incomplete training.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Conclusion</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22" name="Google Shape;22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Proposed to resolve the bandwidth limitations in video conferencing by providing super resolution of videos at the receiver’s end</a:t>
            </a:r>
            <a:endParaRPr sz="1600">
              <a:solidFill>
                <a:schemeClr val="dk1"/>
              </a:solidFill>
              <a:latin typeface="Calibri"/>
              <a:ea typeface="Calibri"/>
              <a:cs typeface="Calibri"/>
              <a:sym typeface="Calibri"/>
            </a:endParaRPr>
          </a:p>
          <a:p>
            <a:pPr indent="-330200" lvl="0" marL="457200" rtl="0" algn="l">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Performed a detailed qualitative and quantitative analysis of different popular architectures in single image super resolution task namely EDSR, RCAN, SRGAN and ESRGAN</a:t>
            </a:r>
            <a:endParaRPr sz="1600">
              <a:solidFill>
                <a:schemeClr val="dk1"/>
              </a:solidFill>
              <a:latin typeface="Calibri"/>
              <a:ea typeface="Calibri"/>
              <a:cs typeface="Calibri"/>
              <a:sym typeface="Calibri"/>
            </a:endParaRPr>
          </a:p>
          <a:p>
            <a:pPr indent="-330200" lvl="0" marL="457200" rtl="0" algn="l">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Concluded that GAN based approaches perform better than the DCNN based approaches.</a:t>
            </a:r>
            <a:endParaRPr sz="1600">
              <a:solidFill>
                <a:schemeClr val="dk1"/>
              </a:solidFill>
              <a:latin typeface="Calibri"/>
              <a:ea typeface="Calibri"/>
              <a:cs typeface="Calibri"/>
              <a:sym typeface="Calibri"/>
            </a:endParaRPr>
          </a:p>
          <a:p>
            <a:pPr indent="-330200" lvl="0" marL="457200" rtl="0" algn="l">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Models without batch normalisation and with residual networks as part of their architectures give faster convergence and more accurate results with lesser architects.</a:t>
            </a:r>
            <a:endParaRPr sz="1600">
              <a:solidFill>
                <a:schemeClr val="dk1"/>
              </a:solidFill>
              <a:latin typeface="Calibri"/>
              <a:ea typeface="Calibri"/>
              <a:cs typeface="Calibri"/>
              <a:sym typeface="Calibri"/>
            </a:endParaRPr>
          </a:p>
          <a:p>
            <a:pPr indent="-330200" lvl="0" marL="457200" rtl="0" algn="l">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Performed an analysis of different IQA metrics and concluded that the No-Reference IQAs seem to have a correlation with the human perception of good quality images. </a:t>
            </a:r>
            <a:endParaRPr sz="1600">
              <a:solidFill>
                <a:schemeClr val="dk1"/>
              </a:solidFill>
              <a:latin typeface="Calibri"/>
              <a:ea typeface="Calibri"/>
              <a:cs typeface="Calibri"/>
              <a:sym typeface="Calibri"/>
            </a:endParaRPr>
          </a:p>
          <a:p>
            <a:pPr indent="-330200" lvl="0" marL="457200" rtl="0" algn="l">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Analysed different loss functions as used by many authors in the super resolution literature and concluded that a combination of pixel wise loss like PSNR oriented loss functions and perceptual loss functions result in both pixel wise similarity perceptually good images.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Qualitative results </a:t>
            </a:r>
            <a:endParaRPr/>
          </a:p>
        </p:txBody>
      </p:sp>
      <p:pic>
        <p:nvPicPr>
          <p:cNvPr id="66" name="Google Shape;66;p15"/>
          <p:cNvPicPr preferRelativeResize="0"/>
          <p:nvPr/>
        </p:nvPicPr>
        <p:blipFill>
          <a:blip r:embed="rId3">
            <a:alphaModFix/>
          </a:blip>
          <a:stretch>
            <a:fillRect/>
          </a:stretch>
        </p:blipFill>
        <p:spPr>
          <a:xfrm>
            <a:off x="4815975" y="3224948"/>
            <a:ext cx="1762800" cy="1762827"/>
          </a:xfrm>
          <a:prstGeom prst="rect">
            <a:avLst/>
          </a:prstGeom>
          <a:noFill/>
          <a:ln>
            <a:noFill/>
          </a:ln>
        </p:spPr>
      </p:pic>
      <p:pic>
        <p:nvPicPr>
          <p:cNvPr id="67" name="Google Shape;67;p15"/>
          <p:cNvPicPr preferRelativeResize="0"/>
          <p:nvPr/>
        </p:nvPicPr>
        <p:blipFill>
          <a:blip r:embed="rId4">
            <a:alphaModFix/>
          </a:blip>
          <a:stretch>
            <a:fillRect/>
          </a:stretch>
        </p:blipFill>
        <p:spPr>
          <a:xfrm>
            <a:off x="2716750" y="1171625"/>
            <a:ext cx="1709100" cy="1709100"/>
          </a:xfrm>
          <a:prstGeom prst="rect">
            <a:avLst/>
          </a:prstGeom>
          <a:noFill/>
          <a:ln>
            <a:noFill/>
          </a:ln>
        </p:spPr>
      </p:pic>
      <p:pic>
        <p:nvPicPr>
          <p:cNvPr id="68" name="Google Shape;68;p15"/>
          <p:cNvPicPr preferRelativeResize="0"/>
          <p:nvPr/>
        </p:nvPicPr>
        <p:blipFill>
          <a:blip r:embed="rId5">
            <a:alphaModFix/>
          </a:blip>
          <a:stretch>
            <a:fillRect/>
          </a:stretch>
        </p:blipFill>
        <p:spPr>
          <a:xfrm>
            <a:off x="6945975" y="1144775"/>
            <a:ext cx="1762800" cy="1762800"/>
          </a:xfrm>
          <a:prstGeom prst="rect">
            <a:avLst/>
          </a:prstGeom>
          <a:noFill/>
          <a:ln>
            <a:noFill/>
          </a:ln>
        </p:spPr>
      </p:pic>
      <p:pic>
        <p:nvPicPr>
          <p:cNvPr id="69" name="Google Shape;69;p15"/>
          <p:cNvPicPr preferRelativeResize="0"/>
          <p:nvPr/>
        </p:nvPicPr>
        <p:blipFill>
          <a:blip r:embed="rId6">
            <a:alphaModFix/>
          </a:blip>
          <a:stretch>
            <a:fillRect/>
          </a:stretch>
        </p:blipFill>
        <p:spPr>
          <a:xfrm>
            <a:off x="2869175" y="3224950"/>
            <a:ext cx="1789500" cy="1789550"/>
          </a:xfrm>
          <a:prstGeom prst="rect">
            <a:avLst/>
          </a:prstGeom>
          <a:noFill/>
          <a:ln>
            <a:noFill/>
          </a:ln>
        </p:spPr>
      </p:pic>
      <p:pic>
        <p:nvPicPr>
          <p:cNvPr id="70" name="Google Shape;70;p15"/>
          <p:cNvPicPr preferRelativeResize="0"/>
          <p:nvPr/>
        </p:nvPicPr>
        <p:blipFill>
          <a:blip r:embed="rId7">
            <a:alphaModFix/>
          </a:blip>
          <a:stretch>
            <a:fillRect/>
          </a:stretch>
        </p:blipFill>
        <p:spPr>
          <a:xfrm>
            <a:off x="847225" y="1171637"/>
            <a:ext cx="1709100" cy="1709100"/>
          </a:xfrm>
          <a:prstGeom prst="rect">
            <a:avLst/>
          </a:prstGeom>
          <a:noFill/>
          <a:ln>
            <a:noFill/>
          </a:ln>
        </p:spPr>
      </p:pic>
      <p:pic>
        <p:nvPicPr>
          <p:cNvPr id="71" name="Google Shape;71;p15"/>
          <p:cNvPicPr preferRelativeResize="0"/>
          <p:nvPr/>
        </p:nvPicPr>
        <p:blipFill>
          <a:blip r:embed="rId8">
            <a:alphaModFix/>
          </a:blip>
          <a:stretch>
            <a:fillRect/>
          </a:stretch>
        </p:blipFill>
        <p:spPr>
          <a:xfrm>
            <a:off x="5019600" y="1144775"/>
            <a:ext cx="1762800" cy="1762800"/>
          </a:xfrm>
          <a:prstGeom prst="rect">
            <a:avLst/>
          </a:prstGeom>
          <a:noFill/>
          <a:ln>
            <a:noFill/>
          </a:ln>
        </p:spPr>
      </p:pic>
      <p:sp>
        <p:nvSpPr>
          <p:cNvPr id="72" name="Google Shape;72;p15"/>
          <p:cNvSpPr txBox="1"/>
          <p:nvPr/>
        </p:nvSpPr>
        <p:spPr>
          <a:xfrm>
            <a:off x="1087600" y="2831375"/>
            <a:ext cx="16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SR Image</a:t>
            </a:r>
            <a:endParaRPr/>
          </a:p>
        </p:txBody>
      </p:sp>
      <p:sp>
        <p:nvSpPr>
          <p:cNvPr id="73" name="Google Shape;73;p15"/>
          <p:cNvSpPr txBox="1"/>
          <p:nvPr/>
        </p:nvSpPr>
        <p:spPr>
          <a:xfrm>
            <a:off x="5446850" y="2834975"/>
            <a:ext cx="16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SR Image</a:t>
            </a:r>
            <a:endParaRPr/>
          </a:p>
        </p:txBody>
      </p:sp>
      <p:sp>
        <p:nvSpPr>
          <p:cNvPr id="74" name="Google Shape;74;p15"/>
          <p:cNvSpPr txBox="1"/>
          <p:nvPr/>
        </p:nvSpPr>
        <p:spPr>
          <a:xfrm>
            <a:off x="1906400" y="4640000"/>
            <a:ext cx="16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SR Image</a:t>
            </a:r>
            <a:endParaRPr/>
          </a:p>
        </p:txBody>
      </p:sp>
      <p:sp>
        <p:nvSpPr>
          <p:cNvPr id="75" name="Google Shape;75;p15"/>
          <p:cNvSpPr txBox="1"/>
          <p:nvPr/>
        </p:nvSpPr>
        <p:spPr>
          <a:xfrm>
            <a:off x="7317875" y="2831375"/>
            <a:ext cx="16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a:t>
            </a:r>
            <a:r>
              <a:rPr lang="en"/>
              <a:t>R Image</a:t>
            </a:r>
            <a:endParaRPr/>
          </a:p>
        </p:txBody>
      </p:sp>
      <p:sp>
        <p:nvSpPr>
          <p:cNvPr id="76" name="Google Shape;76;p15"/>
          <p:cNvSpPr txBox="1"/>
          <p:nvPr/>
        </p:nvSpPr>
        <p:spPr>
          <a:xfrm>
            <a:off x="6578775" y="4663775"/>
            <a:ext cx="16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HR Image</a:t>
            </a:r>
            <a:endParaRPr/>
          </a:p>
        </p:txBody>
      </p:sp>
      <p:sp>
        <p:nvSpPr>
          <p:cNvPr id="77" name="Google Shape;77;p15"/>
          <p:cNvSpPr txBox="1"/>
          <p:nvPr/>
        </p:nvSpPr>
        <p:spPr>
          <a:xfrm>
            <a:off x="2960400" y="2831375"/>
            <a:ext cx="16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HR Image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260275" y="280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ESRGAN with NIQE Loss Function</a:t>
            </a:r>
            <a:endParaRPr/>
          </a:p>
        </p:txBody>
      </p:sp>
      <p:sp>
        <p:nvSpPr>
          <p:cNvPr id="83" name="Google Shape;83;p16"/>
          <p:cNvSpPr txBox="1"/>
          <p:nvPr>
            <p:ph idx="1" type="body"/>
          </p:nvPr>
        </p:nvSpPr>
        <p:spPr>
          <a:xfrm>
            <a:off x="311700" y="915550"/>
            <a:ext cx="8520600" cy="40839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INFO ] Use GPU: 0 for training.</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INFO ] Using </a:t>
            </a:r>
            <a:r>
              <a:rPr b="1" lang="en" sz="1050">
                <a:solidFill>
                  <a:schemeClr val="accent2"/>
                </a:solidFill>
                <a:highlight>
                  <a:srgbClr val="FFFFFF"/>
                </a:highlight>
                <a:latin typeface="Courier New"/>
                <a:ea typeface="Courier New"/>
                <a:cs typeface="Courier New"/>
                <a:sym typeface="Courier New"/>
              </a:rPr>
              <a:t>pre-trained model `esrgan16`.</a:t>
            </a:r>
            <a:endParaRPr b="1"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INFO ] Losses function information:</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a:t>
            </a:r>
            <a:r>
              <a:rPr b="1" lang="en" sz="1050">
                <a:solidFill>
                  <a:schemeClr val="accent2"/>
                </a:solidFill>
                <a:highlight>
                  <a:srgbClr val="FFFFFF"/>
                </a:highlight>
                <a:latin typeface="Courier New"/>
                <a:ea typeface="Courier New"/>
                <a:cs typeface="Courier New"/>
                <a:sym typeface="Courier New"/>
              </a:rPr>
              <a:t>Pixel:       L1Loss</a:t>
            </a:r>
            <a:endParaRPr b="1"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050">
                <a:solidFill>
                  <a:schemeClr val="accent2"/>
                </a:solidFill>
                <a:highlight>
                  <a:srgbClr val="FFFFFF"/>
                </a:highlight>
                <a:latin typeface="Courier New"/>
                <a:ea typeface="Courier New"/>
                <a:cs typeface="Courier New"/>
                <a:sym typeface="Courier New"/>
              </a:rPr>
              <a:t>	Content:     VGG19_35th</a:t>
            </a:r>
            <a:endParaRPr b="1"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050">
                <a:solidFill>
                  <a:schemeClr val="accent2"/>
                </a:solidFill>
                <a:highlight>
                  <a:srgbClr val="FFFFFF"/>
                </a:highlight>
                <a:latin typeface="Courier New"/>
                <a:ea typeface="Courier New"/>
                <a:cs typeface="Courier New"/>
                <a:sym typeface="Courier New"/>
              </a:rPr>
              <a:t>	Niqe:        Niqe</a:t>
            </a:r>
            <a:endParaRPr b="1"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050">
                <a:solidFill>
                  <a:schemeClr val="accent2"/>
                </a:solidFill>
                <a:highlight>
                  <a:srgbClr val="FFFFFF"/>
                </a:highlight>
                <a:latin typeface="Courier New"/>
                <a:ea typeface="Courier New"/>
                <a:cs typeface="Courier New"/>
                <a:sym typeface="Courier New"/>
              </a:rPr>
              <a:t>	Adversarial: BCEWithLogitsLoss</a:t>
            </a:r>
            <a:endParaRPr b="1"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INFO ] Optimizer information:</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PSNR learning rate:          0.0002</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Discriminator learning rate: 0.0001</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Generator learning rate:     0.0001</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PSNR optimizer:              Adam, [betas=(0.9,0.999)]</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Discriminator optimizer:     Adam, [betas=(0.9,0.999)]</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Generator optimizer:         Adam, [betas=(0.9,0.999)]</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PSNR scheduler:              CosineAnnealingWarmRestarts, [T_0=psnr_epoch_indices, T_mult=1, eta_min=1e-7]</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Discriminator scheduler:     MultiStepLR, [milestones=epoch_indices, gamma=0.5]</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Generator scheduler:         MultiStepLR, [milestones=epoch_indices, gamma=0.5]</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INFO ] Load training dataset</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INFO ] Dataset information:</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Train Path:              /content/drive/MyDrive/Super Resolution Project Sem 2 (20-21)/ESRGAN-PyTorch//content/drive/MyDrive/Super Resolution Project Sem 2 (20-21)/Datasets/benchmark/Flickr2K/train</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Test Path:               /content/drive/MyDrive/Super Resolution Project Sem 2 (20-21)/ESRGAN-PyTorch//content/drive/MyDrive/Super Resolution Project Sem 2 (20-21)/Datasets/benchmark/Flickr2K/test</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Number of train samples: 2256</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Number of test samples:  2256</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Number of train batches: 141</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Number of test batches:  141</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Shuffle of train:        True</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Shuffle of test:         False</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Sampler of train:        False</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Sampler of test:         None</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Workers of train:        4</a:t>
            </a:r>
            <a:endParaRPr sz="1050">
              <a:solidFill>
                <a:schemeClr val="accent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Workers of test:         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0" name="Google Shape;90;p17"/>
          <p:cNvPicPr preferRelativeResize="0"/>
          <p:nvPr/>
        </p:nvPicPr>
        <p:blipFill>
          <a:blip r:embed="rId3">
            <a:alphaModFix/>
          </a:blip>
          <a:stretch>
            <a:fillRect/>
          </a:stretch>
        </p:blipFill>
        <p:spPr>
          <a:xfrm>
            <a:off x="311700" y="166999"/>
            <a:ext cx="8165125" cy="2053025"/>
          </a:xfrm>
          <a:prstGeom prst="rect">
            <a:avLst/>
          </a:prstGeom>
          <a:noFill/>
          <a:ln>
            <a:noFill/>
          </a:ln>
        </p:spPr>
      </p:pic>
      <p:pic>
        <p:nvPicPr>
          <p:cNvPr id="91" name="Google Shape;91;p17"/>
          <p:cNvPicPr preferRelativeResize="0"/>
          <p:nvPr/>
        </p:nvPicPr>
        <p:blipFill>
          <a:blip r:embed="rId4">
            <a:alphaModFix/>
          </a:blip>
          <a:stretch>
            <a:fillRect/>
          </a:stretch>
        </p:blipFill>
        <p:spPr>
          <a:xfrm>
            <a:off x="311700" y="2647949"/>
            <a:ext cx="8165130" cy="2053025"/>
          </a:xfrm>
          <a:prstGeom prst="rect">
            <a:avLst/>
          </a:prstGeom>
          <a:noFill/>
          <a:ln>
            <a:noFill/>
          </a:ln>
        </p:spPr>
      </p:pic>
      <p:sp>
        <p:nvSpPr>
          <p:cNvPr id="92" name="Google Shape;92;p17"/>
          <p:cNvSpPr txBox="1"/>
          <p:nvPr/>
        </p:nvSpPr>
        <p:spPr>
          <a:xfrm>
            <a:off x="3706550" y="2220250"/>
            <a:ext cx="16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SR Images</a:t>
            </a:r>
            <a:endParaRPr b="1"/>
          </a:p>
        </p:txBody>
      </p:sp>
      <p:sp>
        <p:nvSpPr>
          <p:cNvPr id="93" name="Google Shape;93;p17"/>
          <p:cNvSpPr txBox="1"/>
          <p:nvPr/>
        </p:nvSpPr>
        <p:spPr>
          <a:xfrm>
            <a:off x="3706550" y="4658650"/>
            <a:ext cx="16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HR </a:t>
            </a:r>
            <a:r>
              <a:rPr b="1" lang="en"/>
              <a:t>Images</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9" name="Google Shape;9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 name="Google Shape;100;p18"/>
          <p:cNvPicPr preferRelativeResize="0"/>
          <p:nvPr/>
        </p:nvPicPr>
        <p:blipFill>
          <a:blip r:embed="rId3">
            <a:alphaModFix/>
          </a:blip>
          <a:stretch>
            <a:fillRect/>
          </a:stretch>
        </p:blipFill>
        <p:spPr>
          <a:xfrm>
            <a:off x="311700" y="209549"/>
            <a:ext cx="8165130" cy="2053025"/>
          </a:xfrm>
          <a:prstGeom prst="rect">
            <a:avLst/>
          </a:prstGeom>
          <a:noFill/>
          <a:ln>
            <a:noFill/>
          </a:ln>
        </p:spPr>
      </p:pic>
      <p:pic>
        <p:nvPicPr>
          <p:cNvPr id="101" name="Google Shape;101;p18"/>
          <p:cNvPicPr preferRelativeResize="0"/>
          <p:nvPr/>
        </p:nvPicPr>
        <p:blipFill>
          <a:blip r:embed="rId4">
            <a:alphaModFix/>
          </a:blip>
          <a:stretch>
            <a:fillRect/>
          </a:stretch>
        </p:blipFill>
        <p:spPr>
          <a:xfrm>
            <a:off x="311711" y="2657999"/>
            <a:ext cx="8165125" cy="2053023"/>
          </a:xfrm>
          <a:prstGeom prst="rect">
            <a:avLst/>
          </a:prstGeom>
          <a:noFill/>
          <a:ln>
            <a:noFill/>
          </a:ln>
        </p:spPr>
      </p:pic>
      <p:sp>
        <p:nvSpPr>
          <p:cNvPr id="102" name="Google Shape;102;p18"/>
          <p:cNvSpPr txBox="1"/>
          <p:nvPr/>
        </p:nvSpPr>
        <p:spPr>
          <a:xfrm>
            <a:off x="3706550" y="2220250"/>
            <a:ext cx="16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SR Images</a:t>
            </a:r>
            <a:endParaRPr b="1"/>
          </a:p>
        </p:txBody>
      </p:sp>
      <p:sp>
        <p:nvSpPr>
          <p:cNvPr id="103" name="Google Shape;103;p18"/>
          <p:cNvSpPr txBox="1"/>
          <p:nvPr/>
        </p:nvSpPr>
        <p:spPr>
          <a:xfrm>
            <a:off x="3782750" y="4734850"/>
            <a:ext cx="16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a:t>
            </a:r>
            <a:r>
              <a:rPr b="1" lang="en"/>
              <a:t>R Images</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ctrTitle"/>
          </p:nvPr>
        </p:nvSpPr>
        <p:spPr>
          <a:xfrm>
            <a:off x="311700" y="1102225"/>
            <a:ext cx="8520600" cy="1980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Endsem Presentation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nvSpPr>
        <p:spPr>
          <a:xfrm>
            <a:off x="5552400" y="1106675"/>
            <a:ext cx="3279900" cy="3368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2"/>
                </a:solidFill>
              </a:rPr>
              <a:t>Input </a:t>
            </a:r>
            <a:r>
              <a:rPr lang="en" sz="1800">
                <a:solidFill>
                  <a:schemeClr val="dk2"/>
                </a:solidFill>
              </a:rPr>
              <a:t>: Low Resolution Image</a:t>
            </a:r>
            <a:endParaRPr sz="1800">
              <a:solidFill>
                <a:schemeClr val="dk2"/>
              </a:solidFill>
            </a:endParaRPr>
          </a:p>
          <a:p>
            <a:pPr indent="0" lvl="0" marL="0" rtl="0" algn="l">
              <a:lnSpc>
                <a:spcPct val="115000"/>
              </a:lnSpc>
              <a:spcBef>
                <a:spcPts val="1200"/>
              </a:spcBef>
              <a:spcAft>
                <a:spcPts val="1200"/>
              </a:spcAft>
              <a:buClr>
                <a:schemeClr val="dk1"/>
              </a:buClr>
              <a:buSzPts val="1100"/>
              <a:buFont typeface="Arial"/>
              <a:buNone/>
            </a:pPr>
            <a:r>
              <a:rPr b="1" lang="en" sz="1800">
                <a:solidFill>
                  <a:schemeClr val="dk2"/>
                </a:solidFill>
              </a:rPr>
              <a:t>Output</a:t>
            </a:r>
            <a:r>
              <a:rPr lang="en" sz="1800">
                <a:solidFill>
                  <a:schemeClr val="dk2"/>
                </a:solidFill>
              </a:rPr>
              <a:t>: High Resolution Image</a:t>
            </a:r>
            <a:endParaRPr sz="1800">
              <a:solidFill>
                <a:srgbClr val="595959"/>
              </a:solidFill>
            </a:endParaRPr>
          </a:p>
        </p:txBody>
      </p:sp>
      <p:pic>
        <p:nvPicPr>
          <p:cNvPr id="114" name="Google Shape;114;p20"/>
          <p:cNvPicPr preferRelativeResize="0"/>
          <p:nvPr/>
        </p:nvPicPr>
        <p:blipFill>
          <a:blip r:embed="rId3">
            <a:alphaModFix/>
          </a:blip>
          <a:stretch>
            <a:fillRect/>
          </a:stretch>
        </p:blipFill>
        <p:spPr>
          <a:xfrm>
            <a:off x="311699" y="1152473"/>
            <a:ext cx="5103526" cy="3228650"/>
          </a:xfrm>
          <a:prstGeom prst="rect">
            <a:avLst/>
          </a:prstGeom>
          <a:noFill/>
          <a:ln>
            <a:noFill/>
          </a:ln>
        </p:spPr>
      </p:pic>
      <p:sp>
        <p:nvSpPr>
          <p:cNvPr id="115" name="Google Shape;115;p20"/>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Image Super Resolution Task</a:t>
            </a:r>
            <a:endParaRPr sz="28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a:t>
            </a:r>
            <a:endParaRPr/>
          </a:p>
        </p:txBody>
      </p:sp>
      <p:sp>
        <p:nvSpPr>
          <p:cNvPr id="121" name="Google Shape;121;p21"/>
          <p:cNvSpPr txBox="1"/>
          <p:nvPr>
            <p:ph idx="1" type="body"/>
          </p:nvPr>
        </p:nvSpPr>
        <p:spPr>
          <a:xfrm>
            <a:off x="4028050" y="1076275"/>
            <a:ext cx="4804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Models are generally trained on </a:t>
            </a:r>
            <a:r>
              <a:rPr b="1" lang="en"/>
              <a:t>DIV2k dataset</a:t>
            </a:r>
            <a:r>
              <a:rPr lang="en"/>
              <a:t> consisting of 1000 2K resolution high quality images, generally split as 800(training) + 100(validation) + 100(testing)</a:t>
            </a:r>
            <a:endParaRPr/>
          </a:p>
          <a:p>
            <a:pPr indent="0" lvl="0" marL="0" rtl="0" algn="l">
              <a:spcBef>
                <a:spcPts val="1200"/>
              </a:spcBef>
              <a:spcAft>
                <a:spcPts val="0"/>
              </a:spcAft>
              <a:buNone/>
            </a:pPr>
            <a:r>
              <a:rPr lang="en"/>
              <a:t>A</a:t>
            </a:r>
            <a:r>
              <a:rPr lang="en"/>
              <a:t>nd compared by testing on </a:t>
            </a:r>
            <a:r>
              <a:rPr b="1" lang="en"/>
              <a:t>Set5, Set14, BSD100, Urban100 </a:t>
            </a:r>
            <a:r>
              <a:rPr lang="en"/>
              <a:t>datasets</a:t>
            </a:r>
            <a:r>
              <a:rPr b="1" lang="en"/>
              <a:t>.</a:t>
            </a:r>
            <a:endParaRPr b="1"/>
          </a:p>
          <a:p>
            <a:pPr indent="0" lvl="0" marL="0" rtl="0" algn="l">
              <a:spcBef>
                <a:spcPts val="1200"/>
              </a:spcBef>
              <a:spcAft>
                <a:spcPts val="0"/>
              </a:spcAft>
              <a:buNone/>
            </a:pPr>
            <a:r>
              <a:t/>
            </a:r>
            <a:endParaRPr/>
          </a:p>
          <a:p>
            <a:pPr indent="0" lvl="0" marL="0" rtl="0" algn="l">
              <a:spcBef>
                <a:spcPts val="1200"/>
              </a:spcBef>
              <a:spcAft>
                <a:spcPts val="1200"/>
              </a:spcAft>
              <a:buNone/>
            </a:pPr>
            <a:r>
              <a:rPr lang="en"/>
              <a:t> </a:t>
            </a:r>
            <a:endParaRPr/>
          </a:p>
        </p:txBody>
      </p:sp>
      <p:pic>
        <p:nvPicPr>
          <p:cNvPr id="122" name="Google Shape;122;p21"/>
          <p:cNvPicPr preferRelativeResize="0"/>
          <p:nvPr/>
        </p:nvPicPr>
        <p:blipFill>
          <a:blip r:embed="rId3">
            <a:alphaModFix/>
          </a:blip>
          <a:stretch>
            <a:fillRect/>
          </a:stretch>
        </p:blipFill>
        <p:spPr>
          <a:xfrm>
            <a:off x="387900" y="1691046"/>
            <a:ext cx="1690903" cy="2435697"/>
          </a:xfrm>
          <a:prstGeom prst="rect">
            <a:avLst/>
          </a:prstGeom>
          <a:noFill/>
          <a:ln>
            <a:noFill/>
          </a:ln>
        </p:spPr>
      </p:pic>
      <p:pic>
        <p:nvPicPr>
          <p:cNvPr id="123" name="Google Shape;123;p21"/>
          <p:cNvPicPr preferRelativeResize="0"/>
          <p:nvPr/>
        </p:nvPicPr>
        <p:blipFill rotWithShape="1">
          <a:blip r:embed="rId4">
            <a:alphaModFix/>
          </a:blip>
          <a:srcRect b="-41222" l="0" r="-41222" t="0"/>
          <a:stretch/>
        </p:blipFill>
        <p:spPr>
          <a:xfrm>
            <a:off x="2404552" y="2881855"/>
            <a:ext cx="2076548" cy="1982544"/>
          </a:xfrm>
          <a:prstGeom prst="rect">
            <a:avLst/>
          </a:prstGeom>
          <a:noFill/>
          <a:ln>
            <a:noFill/>
          </a:ln>
        </p:spPr>
      </p:pic>
      <p:pic>
        <p:nvPicPr>
          <p:cNvPr id="124" name="Google Shape;124;p21"/>
          <p:cNvPicPr preferRelativeResize="0"/>
          <p:nvPr/>
        </p:nvPicPr>
        <p:blipFill>
          <a:blip r:embed="rId5">
            <a:alphaModFix/>
          </a:blip>
          <a:stretch>
            <a:fillRect/>
          </a:stretch>
        </p:blipFill>
        <p:spPr>
          <a:xfrm>
            <a:off x="2404552" y="1080375"/>
            <a:ext cx="1470360" cy="14038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